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71"/>
  </p:notesMasterIdLst>
  <p:handoutMasterIdLst>
    <p:handoutMasterId r:id="rId72"/>
  </p:handoutMasterIdLst>
  <p:sldIdLst>
    <p:sldId id="342" r:id="rId2"/>
    <p:sldId id="331" r:id="rId3"/>
    <p:sldId id="319" r:id="rId4"/>
    <p:sldId id="320" r:id="rId5"/>
    <p:sldId id="312" r:id="rId6"/>
    <p:sldId id="310" r:id="rId7"/>
    <p:sldId id="285" r:id="rId8"/>
    <p:sldId id="284" r:id="rId9"/>
    <p:sldId id="286" r:id="rId10"/>
    <p:sldId id="419" r:id="rId11"/>
    <p:sldId id="432" r:id="rId12"/>
    <p:sldId id="433" r:id="rId13"/>
    <p:sldId id="287" r:id="rId14"/>
    <p:sldId id="291" r:id="rId15"/>
    <p:sldId id="314" r:id="rId16"/>
    <p:sldId id="292" r:id="rId17"/>
    <p:sldId id="383" r:id="rId18"/>
    <p:sldId id="343" r:id="rId19"/>
    <p:sldId id="382" r:id="rId20"/>
    <p:sldId id="421" r:id="rId21"/>
    <p:sldId id="380" r:id="rId22"/>
    <p:sldId id="431" r:id="rId23"/>
    <p:sldId id="420" r:id="rId24"/>
    <p:sldId id="381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7" r:id="rId38"/>
    <p:sldId id="399" r:id="rId39"/>
    <p:sldId id="400" r:id="rId40"/>
    <p:sldId id="401" r:id="rId41"/>
    <p:sldId id="398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396" r:id="rId55"/>
    <p:sldId id="414" r:id="rId56"/>
    <p:sldId id="415" r:id="rId57"/>
    <p:sldId id="416" r:id="rId58"/>
    <p:sldId id="417" r:id="rId59"/>
    <p:sldId id="418" r:id="rId60"/>
    <p:sldId id="423" r:id="rId61"/>
    <p:sldId id="422" r:id="rId62"/>
    <p:sldId id="424" r:id="rId63"/>
    <p:sldId id="425" r:id="rId64"/>
    <p:sldId id="426" r:id="rId65"/>
    <p:sldId id="427" r:id="rId66"/>
    <p:sldId id="428" r:id="rId67"/>
    <p:sldId id="378" r:id="rId68"/>
    <p:sldId id="429" r:id="rId69"/>
    <p:sldId id="430" r:id="rId70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B82300"/>
    <a:srgbClr val="0000FF"/>
    <a:srgbClr val="FF3505"/>
    <a:srgbClr val="D416B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8741" autoAdjust="0"/>
  </p:normalViewPr>
  <p:slideViewPr>
    <p:cSldViewPr>
      <p:cViewPr>
        <p:scale>
          <a:sx n="80" d="100"/>
          <a:sy n="80" d="100"/>
        </p:scale>
        <p:origin x="-243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2B9F8-7DE3-4820-BE31-FD8F1861892C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59528D-E821-4530-B1D3-0D23B32C9D05}">
      <dgm:prSet phldrT="[Текст]" phldr="1"/>
      <dgm:spPr/>
      <dgm:t>
        <a:bodyPr/>
        <a:lstStyle/>
        <a:p>
          <a:endParaRPr lang="ru-RU" dirty="0"/>
        </a:p>
      </dgm:t>
    </dgm:pt>
    <dgm:pt modelId="{CF5BF62E-E478-4637-9ADD-29E623FCA26D}" type="parTrans" cxnId="{6EFECDB1-9463-43B5-BC5E-F4F5A87181F7}">
      <dgm:prSet/>
      <dgm:spPr/>
      <dgm:t>
        <a:bodyPr/>
        <a:lstStyle/>
        <a:p>
          <a:endParaRPr lang="ru-RU"/>
        </a:p>
      </dgm:t>
    </dgm:pt>
    <dgm:pt modelId="{D4941281-A32B-46A7-B57D-DC06D0E1B62B}" type="sibTrans" cxnId="{6EFECDB1-9463-43B5-BC5E-F4F5A87181F7}">
      <dgm:prSet/>
      <dgm:spPr/>
      <dgm:t>
        <a:bodyPr/>
        <a:lstStyle/>
        <a:p>
          <a:endParaRPr lang="ru-RU"/>
        </a:p>
      </dgm:t>
    </dgm:pt>
    <dgm:pt modelId="{463CAF81-29DB-4191-A51B-C262E169C6B2}">
      <dgm:prSet phldrT="[Текст]"/>
      <dgm:spPr/>
      <dgm:t>
        <a:bodyPr/>
        <a:lstStyle/>
        <a:p>
          <a:r>
            <a:rPr lang="ru-RU" dirty="0"/>
            <a:t>Устав поселения</a:t>
          </a:r>
        </a:p>
      </dgm:t>
    </dgm:pt>
    <dgm:pt modelId="{565996B1-CAEB-48C4-807B-8ECFE9D894A6}" type="parTrans" cxnId="{1105E55A-C024-4B98-9622-B6411EFEA9D4}">
      <dgm:prSet/>
      <dgm:spPr/>
      <dgm:t>
        <a:bodyPr/>
        <a:lstStyle/>
        <a:p>
          <a:endParaRPr lang="ru-RU"/>
        </a:p>
      </dgm:t>
    </dgm:pt>
    <dgm:pt modelId="{16B6D573-CD84-4D26-A9B5-097ACF827446}" type="sibTrans" cxnId="{1105E55A-C024-4B98-9622-B6411EFEA9D4}">
      <dgm:prSet/>
      <dgm:spPr/>
      <dgm:t>
        <a:bodyPr/>
        <a:lstStyle/>
        <a:p>
          <a:endParaRPr lang="ru-RU"/>
        </a:p>
      </dgm:t>
    </dgm:pt>
    <dgm:pt modelId="{577DED5B-A78D-4E67-85AF-80E869A0801A}">
      <dgm:prSet phldrT="[Текст]" phldr="1"/>
      <dgm:spPr/>
      <dgm:t>
        <a:bodyPr/>
        <a:lstStyle/>
        <a:p>
          <a:endParaRPr lang="ru-RU" dirty="0"/>
        </a:p>
      </dgm:t>
    </dgm:pt>
    <dgm:pt modelId="{59037A14-276E-4EB0-83A9-2AD31DA48D81}" type="parTrans" cxnId="{AAC72FF2-C076-4031-8A54-9DA607B1C3B9}">
      <dgm:prSet/>
      <dgm:spPr/>
      <dgm:t>
        <a:bodyPr/>
        <a:lstStyle/>
        <a:p>
          <a:endParaRPr lang="ru-RU"/>
        </a:p>
      </dgm:t>
    </dgm:pt>
    <dgm:pt modelId="{CE45A1BF-CB1D-4979-972D-C0152590AF5A}" type="sibTrans" cxnId="{AAC72FF2-C076-4031-8A54-9DA607B1C3B9}">
      <dgm:prSet/>
      <dgm:spPr/>
      <dgm:t>
        <a:bodyPr/>
        <a:lstStyle/>
        <a:p>
          <a:endParaRPr lang="ru-RU"/>
        </a:p>
      </dgm:t>
    </dgm:pt>
    <dgm:pt modelId="{2BF4197D-7CDF-44D6-9ED6-55F9607B91C6}">
      <dgm:prSet phldrT="[Текст]"/>
      <dgm:spPr/>
      <dgm:t>
        <a:bodyPr/>
        <a:lstStyle/>
        <a:p>
          <a:r>
            <a:rPr lang="ru-RU" dirty="0"/>
            <a:t>Устав городского округа</a:t>
          </a:r>
        </a:p>
      </dgm:t>
    </dgm:pt>
    <dgm:pt modelId="{D258B640-A60C-4224-8B86-A8D949E1346F}" type="parTrans" cxnId="{D811A399-5EEB-4541-96A4-5A14FC6D2C0E}">
      <dgm:prSet/>
      <dgm:spPr/>
      <dgm:t>
        <a:bodyPr/>
        <a:lstStyle/>
        <a:p>
          <a:endParaRPr lang="ru-RU"/>
        </a:p>
      </dgm:t>
    </dgm:pt>
    <dgm:pt modelId="{C9A3F931-FCD8-4B84-8AD7-6CCD6D5BFAD6}" type="sibTrans" cxnId="{D811A399-5EEB-4541-96A4-5A14FC6D2C0E}">
      <dgm:prSet/>
      <dgm:spPr/>
      <dgm:t>
        <a:bodyPr/>
        <a:lstStyle/>
        <a:p>
          <a:endParaRPr lang="ru-RU"/>
        </a:p>
      </dgm:t>
    </dgm:pt>
    <dgm:pt modelId="{7514E675-CF6F-4EC9-9E97-15421D7E9598}">
      <dgm:prSet phldrT="[Текст]" phldr="1"/>
      <dgm:spPr/>
      <dgm:t>
        <a:bodyPr/>
        <a:lstStyle/>
        <a:p>
          <a:endParaRPr lang="ru-RU" dirty="0"/>
        </a:p>
      </dgm:t>
    </dgm:pt>
    <dgm:pt modelId="{79922434-7B6B-4B8B-AE0E-5BBF174C2F5B}" type="parTrans" cxnId="{9F627B2C-DED5-4638-BA03-53177C5EC6DE}">
      <dgm:prSet/>
      <dgm:spPr/>
      <dgm:t>
        <a:bodyPr/>
        <a:lstStyle/>
        <a:p>
          <a:endParaRPr lang="ru-RU"/>
        </a:p>
      </dgm:t>
    </dgm:pt>
    <dgm:pt modelId="{D6F97184-D9DE-4E59-B3D0-6FE6E2452E00}" type="sibTrans" cxnId="{9F627B2C-DED5-4638-BA03-53177C5EC6DE}">
      <dgm:prSet/>
      <dgm:spPr/>
      <dgm:t>
        <a:bodyPr/>
        <a:lstStyle/>
        <a:p>
          <a:endParaRPr lang="ru-RU"/>
        </a:p>
      </dgm:t>
    </dgm:pt>
    <dgm:pt modelId="{5AA85E3B-C628-435B-8E69-3FB274E8941F}">
      <dgm:prSet phldrT="[Текст]"/>
      <dgm:spPr/>
      <dgm:t>
        <a:bodyPr/>
        <a:lstStyle/>
        <a:p>
          <a:r>
            <a:rPr lang="ru-RU" dirty="0"/>
            <a:t>Устав внутригородского района</a:t>
          </a:r>
        </a:p>
      </dgm:t>
    </dgm:pt>
    <dgm:pt modelId="{118909FD-F990-4701-AFB7-1159744DAEB0}" type="parTrans" cxnId="{BB9259D8-9D38-4B0A-BC69-82F2FB42D721}">
      <dgm:prSet/>
      <dgm:spPr/>
      <dgm:t>
        <a:bodyPr/>
        <a:lstStyle/>
        <a:p>
          <a:endParaRPr lang="ru-RU"/>
        </a:p>
      </dgm:t>
    </dgm:pt>
    <dgm:pt modelId="{FDE115BB-5420-47D9-BCAD-462139F73E18}" type="sibTrans" cxnId="{BB9259D8-9D38-4B0A-BC69-82F2FB42D721}">
      <dgm:prSet/>
      <dgm:spPr/>
      <dgm:t>
        <a:bodyPr/>
        <a:lstStyle/>
        <a:p>
          <a:endParaRPr lang="ru-RU"/>
        </a:p>
      </dgm:t>
    </dgm:pt>
    <dgm:pt modelId="{61BF1139-EBB7-44C1-9B5C-BF734ED781E9}" type="pres">
      <dgm:prSet presAssocID="{4172B9F8-7DE3-4820-BE31-FD8F1861892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0EC20C8-4480-487C-B5C6-D55860439C11}" type="pres">
      <dgm:prSet presAssocID="{E459528D-E821-4530-B1D3-0D23B32C9D05}" presName="parenttextcomposite" presStyleCnt="0"/>
      <dgm:spPr/>
    </dgm:pt>
    <dgm:pt modelId="{05011787-FF09-45C3-BC78-FF41F4C98E59}" type="pres">
      <dgm:prSet presAssocID="{E459528D-E821-4530-B1D3-0D23B32C9D0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2EFD-3126-4CB5-B2E0-9277947B2672}" type="pres">
      <dgm:prSet presAssocID="{E459528D-E821-4530-B1D3-0D23B32C9D05}" presName="composite" presStyleCnt="0"/>
      <dgm:spPr/>
    </dgm:pt>
    <dgm:pt modelId="{10D91AEC-BC0A-4FC1-B7FC-EAAC7AFC17F1}" type="pres">
      <dgm:prSet presAssocID="{E459528D-E821-4530-B1D3-0D23B32C9D05}" presName="chevron1" presStyleLbl="alignNode1" presStyleIdx="0" presStyleCnt="21"/>
      <dgm:spPr/>
    </dgm:pt>
    <dgm:pt modelId="{0EA94D7A-4B43-4F00-BE55-1B18184D05DF}" type="pres">
      <dgm:prSet presAssocID="{E459528D-E821-4530-B1D3-0D23B32C9D05}" presName="chevron2" presStyleLbl="alignNode1" presStyleIdx="1" presStyleCnt="21"/>
      <dgm:spPr/>
    </dgm:pt>
    <dgm:pt modelId="{43C8AC5B-85C7-4548-AD80-9E004584EBD8}" type="pres">
      <dgm:prSet presAssocID="{E459528D-E821-4530-B1D3-0D23B32C9D05}" presName="chevron3" presStyleLbl="alignNode1" presStyleIdx="2" presStyleCnt="21"/>
      <dgm:spPr/>
    </dgm:pt>
    <dgm:pt modelId="{0EE112AF-3F00-4E16-8C08-573A82F49CA4}" type="pres">
      <dgm:prSet presAssocID="{E459528D-E821-4530-B1D3-0D23B32C9D05}" presName="chevron4" presStyleLbl="alignNode1" presStyleIdx="3" presStyleCnt="21"/>
      <dgm:spPr/>
    </dgm:pt>
    <dgm:pt modelId="{018D51B7-1656-4ECD-8FD5-4DB13728F960}" type="pres">
      <dgm:prSet presAssocID="{E459528D-E821-4530-B1D3-0D23B32C9D05}" presName="chevron5" presStyleLbl="alignNode1" presStyleIdx="4" presStyleCnt="21"/>
      <dgm:spPr/>
    </dgm:pt>
    <dgm:pt modelId="{176B4673-4597-4AAB-923B-0EC0237955DA}" type="pres">
      <dgm:prSet presAssocID="{E459528D-E821-4530-B1D3-0D23B32C9D05}" presName="chevron6" presStyleLbl="alignNode1" presStyleIdx="5" presStyleCnt="21"/>
      <dgm:spPr/>
    </dgm:pt>
    <dgm:pt modelId="{ED916204-6626-43D0-9357-88065FDE2AA9}" type="pres">
      <dgm:prSet presAssocID="{E459528D-E821-4530-B1D3-0D23B32C9D05}" presName="chevron7" presStyleLbl="alignNode1" presStyleIdx="6" presStyleCnt="21" custLinFactNeighborX="-2265" custLinFactNeighborY="-2273"/>
      <dgm:spPr/>
    </dgm:pt>
    <dgm:pt modelId="{449E4C35-E111-4196-95E9-6FE1D912E60D}" type="pres">
      <dgm:prSet presAssocID="{E459528D-E821-4530-B1D3-0D23B32C9D05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677A6-E64E-48A7-98AF-F3DCED9801DE}" type="pres">
      <dgm:prSet presAssocID="{D4941281-A32B-46A7-B57D-DC06D0E1B62B}" presName="sibTrans" presStyleCnt="0"/>
      <dgm:spPr/>
    </dgm:pt>
    <dgm:pt modelId="{2EFD312B-8750-4B56-BB19-87EA3BBC502B}" type="pres">
      <dgm:prSet presAssocID="{577DED5B-A78D-4E67-85AF-80E869A0801A}" presName="parenttextcomposite" presStyleCnt="0"/>
      <dgm:spPr/>
    </dgm:pt>
    <dgm:pt modelId="{F3C1E6FF-D6E6-429F-81BA-3C5AD1B39CB3}" type="pres">
      <dgm:prSet presAssocID="{577DED5B-A78D-4E67-85AF-80E869A0801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1489D-5D44-44DD-A79D-07ECCC6B78C5}" type="pres">
      <dgm:prSet presAssocID="{577DED5B-A78D-4E67-85AF-80E869A0801A}" presName="composite" presStyleCnt="0"/>
      <dgm:spPr/>
    </dgm:pt>
    <dgm:pt modelId="{3887F196-CEC6-474F-BCD7-B8070EE9F993}" type="pres">
      <dgm:prSet presAssocID="{577DED5B-A78D-4E67-85AF-80E869A0801A}" presName="chevron1" presStyleLbl="alignNode1" presStyleIdx="7" presStyleCnt="21"/>
      <dgm:spPr/>
    </dgm:pt>
    <dgm:pt modelId="{10B93576-086F-416B-90FC-94A18BDE1040}" type="pres">
      <dgm:prSet presAssocID="{577DED5B-A78D-4E67-85AF-80E869A0801A}" presName="chevron2" presStyleLbl="alignNode1" presStyleIdx="8" presStyleCnt="21"/>
      <dgm:spPr/>
    </dgm:pt>
    <dgm:pt modelId="{A0999852-518E-46DA-BEA8-F647AB398E8F}" type="pres">
      <dgm:prSet presAssocID="{577DED5B-A78D-4E67-85AF-80E869A0801A}" presName="chevron3" presStyleLbl="alignNode1" presStyleIdx="9" presStyleCnt="21"/>
      <dgm:spPr/>
    </dgm:pt>
    <dgm:pt modelId="{0637C0EA-8564-4BFF-9AE5-C2281D816F61}" type="pres">
      <dgm:prSet presAssocID="{577DED5B-A78D-4E67-85AF-80E869A0801A}" presName="chevron4" presStyleLbl="alignNode1" presStyleIdx="10" presStyleCnt="21"/>
      <dgm:spPr/>
    </dgm:pt>
    <dgm:pt modelId="{528A7B8A-45E2-449B-9966-3E7B5D5BCEDA}" type="pres">
      <dgm:prSet presAssocID="{577DED5B-A78D-4E67-85AF-80E869A0801A}" presName="chevron5" presStyleLbl="alignNode1" presStyleIdx="11" presStyleCnt="21"/>
      <dgm:spPr/>
    </dgm:pt>
    <dgm:pt modelId="{7F8BDEA0-D2F6-4575-B8D5-FB48FE7E04D6}" type="pres">
      <dgm:prSet presAssocID="{577DED5B-A78D-4E67-85AF-80E869A0801A}" presName="chevron6" presStyleLbl="alignNode1" presStyleIdx="12" presStyleCnt="21"/>
      <dgm:spPr/>
    </dgm:pt>
    <dgm:pt modelId="{D5B65BE3-B3E1-4CCB-8125-2471CE368B76}" type="pres">
      <dgm:prSet presAssocID="{577DED5B-A78D-4E67-85AF-80E869A0801A}" presName="chevron7" presStyleLbl="alignNode1" presStyleIdx="13" presStyleCnt="21"/>
      <dgm:spPr/>
    </dgm:pt>
    <dgm:pt modelId="{1A84BFC8-5DA9-4879-BB77-972B40FEA5DA}" type="pres">
      <dgm:prSet presAssocID="{577DED5B-A78D-4E67-85AF-80E869A0801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ED72-5DF0-451B-955E-8BF0F4FEB764}" type="pres">
      <dgm:prSet presAssocID="{CE45A1BF-CB1D-4979-972D-C0152590AF5A}" presName="sibTrans" presStyleCnt="0"/>
      <dgm:spPr/>
    </dgm:pt>
    <dgm:pt modelId="{627B1FFC-5BC1-4A24-BA27-314C70BEF170}" type="pres">
      <dgm:prSet presAssocID="{7514E675-CF6F-4EC9-9E97-15421D7E9598}" presName="parenttextcomposite" presStyleCnt="0"/>
      <dgm:spPr/>
    </dgm:pt>
    <dgm:pt modelId="{92A32050-C63A-44A5-9D22-3EE22952AD80}" type="pres">
      <dgm:prSet presAssocID="{7514E675-CF6F-4EC9-9E97-15421D7E959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253DC-8466-42B8-8367-7FEEBD3EE01E}" type="pres">
      <dgm:prSet presAssocID="{7514E675-CF6F-4EC9-9E97-15421D7E9598}" presName="composite" presStyleCnt="0"/>
      <dgm:spPr/>
    </dgm:pt>
    <dgm:pt modelId="{FCDBE524-BF20-4FA2-A0AD-9904C1D32793}" type="pres">
      <dgm:prSet presAssocID="{7514E675-CF6F-4EC9-9E97-15421D7E9598}" presName="chevron1" presStyleLbl="alignNode1" presStyleIdx="14" presStyleCnt="21"/>
      <dgm:spPr/>
    </dgm:pt>
    <dgm:pt modelId="{5E666CF3-F4CD-4C76-B866-251E92E759A7}" type="pres">
      <dgm:prSet presAssocID="{7514E675-CF6F-4EC9-9E97-15421D7E9598}" presName="chevron2" presStyleLbl="alignNode1" presStyleIdx="15" presStyleCnt="21"/>
      <dgm:spPr/>
    </dgm:pt>
    <dgm:pt modelId="{B4796AD1-6E7C-4CAF-88B4-5313912CBCEF}" type="pres">
      <dgm:prSet presAssocID="{7514E675-CF6F-4EC9-9E97-15421D7E9598}" presName="chevron3" presStyleLbl="alignNode1" presStyleIdx="16" presStyleCnt="21"/>
      <dgm:spPr/>
    </dgm:pt>
    <dgm:pt modelId="{D3CCDBBC-03CF-447B-BBC2-4C1A3C9B5858}" type="pres">
      <dgm:prSet presAssocID="{7514E675-CF6F-4EC9-9E97-15421D7E9598}" presName="chevron4" presStyleLbl="alignNode1" presStyleIdx="17" presStyleCnt="21"/>
      <dgm:spPr/>
    </dgm:pt>
    <dgm:pt modelId="{F3DD3D90-BA9B-4406-BE11-D19661CCD8DA}" type="pres">
      <dgm:prSet presAssocID="{7514E675-CF6F-4EC9-9E97-15421D7E9598}" presName="chevron5" presStyleLbl="alignNode1" presStyleIdx="18" presStyleCnt="21"/>
      <dgm:spPr/>
    </dgm:pt>
    <dgm:pt modelId="{CE95E28F-E52E-480B-A846-8FD6EBD39CB9}" type="pres">
      <dgm:prSet presAssocID="{7514E675-CF6F-4EC9-9E97-15421D7E9598}" presName="chevron6" presStyleLbl="alignNode1" presStyleIdx="19" presStyleCnt="21"/>
      <dgm:spPr/>
    </dgm:pt>
    <dgm:pt modelId="{58B012B9-AFB3-4803-8E50-9F583AB678A7}" type="pres">
      <dgm:prSet presAssocID="{7514E675-CF6F-4EC9-9E97-15421D7E9598}" presName="chevron7" presStyleLbl="alignNode1" presStyleIdx="20" presStyleCnt="21"/>
      <dgm:spPr/>
    </dgm:pt>
    <dgm:pt modelId="{D797DFC1-390A-4C4D-B9D0-DFC5E24AEECB}" type="pres">
      <dgm:prSet presAssocID="{7514E675-CF6F-4EC9-9E97-15421D7E959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95950-6DFF-4063-9DF5-A3376A956C4D}" type="presOf" srcId="{2BF4197D-7CDF-44D6-9ED6-55F9607B91C6}" destId="{1A84BFC8-5DA9-4879-BB77-972B40FEA5DA}" srcOrd="0" destOrd="0" presId="urn:microsoft.com/office/officeart/2008/layout/VerticalAccentList"/>
    <dgm:cxn modelId="{D811A399-5EEB-4541-96A4-5A14FC6D2C0E}" srcId="{577DED5B-A78D-4E67-85AF-80E869A0801A}" destId="{2BF4197D-7CDF-44D6-9ED6-55F9607B91C6}" srcOrd="0" destOrd="0" parTransId="{D258B640-A60C-4224-8B86-A8D949E1346F}" sibTransId="{C9A3F931-FCD8-4B84-8AD7-6CCD6D5BFAD6}"/>
    <dgm:cxn modelId="{1105E55A-C024-4B98-9622-B6411EFEA9D4}" srcId="{E459528D-E821-4530-B1D3-0D23B32C9D05}" destId="{463CAF81-29DB-4191-A51B-C262E169C6B2}" srcOrd="0" destOrd="0" parTransId="{565996B1-CAEB-48C4-807B-8ECFE9D894A6}" sibTransId="{16B6D573-CD84-4D26-A9B5-097ACF827446}"/>
    <dgm:cxn modelId="{9F627B2C-DED5-4638-BA03-53177C5EC6DE}" srcId="{4172B9F8-7DE3-4820-BE31-FD8F1861892C}" destId="{7514E675-CF6F-4EC9-9E97-15421D7E9598}" srcOrd="2" destOrd="0" parTransId="{79922434-7B6B-4B8B-AE0E-5BBF174C2F5B}" sibTransId="{D6F97184-D9DE-4E59-B3D0-6FE6E2452E00}"/>
    <dgm:cxn modelId="{AAC72FF2-C076-4031-8A54-9DA607B1C3B9}" srcId="{4172B9F8-7DE3-4820-BE31-FD8F1861892C}" destId="{577DED5B-A78D-4E67-85AF-80E869A0801A}" srcOrd="1" destOrd="0" parTransId="{59037A14-276E-4EB0-83A9-2AD31DA48D81}" sibTransId="{CE45A1BF-CB1D-4979-972D-C0152590AF5A}"/>
    <dgm:cxn modelId="{6EFECDB1-9463-43B5-BC5E-F4F5A87181F7}" srcId="{4172B9F8-7DE3-4820-BE31-FD8F1861892C}" destId="{E459528D-E821-4530-B1D3-0D23B32C9D05}" srcOrd="0" destOrd="0" parTransId="{CF5BF62E-E478-4637-9ADD-29E623FCA26D}" sibTransId="{D4941281-A32B-46A7-B57D-DC06D0E1B62B}"/>
    <dgm:cxn modelId="{C8377460-6EBA-4A10-9F21-D904710C0F8B}" type="presOf" srcId="{4172B9F8-7DE3-4820-BE31-FD8F1861892C}" destId="{61BF1139-EBB7-44C1-9B5C-BF734ED781E9}" srcOrd="0" destOrd="0" presId="urn:microsoft.com/office/officeart/2008/layout/VerticalAccentList"/>
    <dgm:cxn modelId="{D0ECFF11-91EA-40C4-8287-2B73B6D7DFCA}" type="presOf" srcId="{7514E675-CF6F-4EC9-9E97-15421D7E9598}" destId="{92A32050-C63A-44A5-9D22-3EE22952AD80}" srcOrd="0" destOrd="0" presId="urn:microsoft.com/office/officeart/2008/layout/VerticalAccentList"/>
    <dgm:cxn modelId="{3C377064-B8A4-47C8-B254-0A48DFA4B193}" type="presOf" srcId="{5AA85E3B-C628-435B-8E69-3FB274E8941F}" destId="{D797DFC1-390A-4C4D-B9D0-DFC5E24AEECB}" srcOrd="0" destOrd="0" presId="urn:microsoft.com/office/officeart/2008/layout/VerticalAccentList"/>
    <dgm:cxn modelId="{2505EFF2-97C3-4BC7-AAEB-C1C20FB31586}" type="presOf" srcId="{463CAF81-29DB-4191-A51B-C262E169C6B2}" destId="{449E4C35-E111-4196-95E9-6FE1D912E60D}" srcOrd="0" destOrd="0" presId="urn:microsoft.com/office/officeart/2008/layout/VerticalAccentList"/>
    <dgm:cxn modelId="{B694C143-D3B4-486B-89F3-782EE0BE8BE4}" type="presOf" srcId="{577DED5B-A78D-4E67-85AF-80E869A0801A}" destId="{F3C1E6FF-D6E6-429F-81BA-3C5AD1B39CB3}" srcOrd="0" destOrd="0" presId="urn:microsoft.com/office/officeart/2008/layout/VerticalAccentList"/>
    <dgm:cxn modelId="{1D7513C1-E01B-4EDE-88D2-A32D429D36C5}" type="presOf" srcId="{E459528D-E821-4530-B1D3-0D23B32C9D05}" destId="{05011787-FF09-45C3-BC78-FF41F4C98E59}" srcOrd="0" destOrd="0" presId="urn:microsoft.com/office/officeart/2008/layout/VerticalAccentList"/>
    <dgm:cxn modelId="{BB9259D8-9D38-4B0A-BC69-82F2FB42D721}" srcId="{7514E675-CF6F-4EC9-9E97-15421D7E9598}" destId="{5AA85E3B-C628-435B-8E69-3FB274E8941F}" srcOrd="0" destOrd="0" parTransId="{118909FD-F990-4701-AFB7-1159744DAEB0}" sibTransId="{FDE115BB-5420-47D9-BCAD-462139F73E18}"/>
    <dgm:cxn modelId="{8BA6AC9D-7FFC-4E84-B074-8E3EF1D81536}" type="presParOf" srcId="{61BF1139-EBB7-44C1-9B5C-BF734ED781E9}" destId="{90EC20C8-4480-487C-B5C6-D55860439C11}" srcOrd="0" destOrd="0" presId="urn:microsoft.com/office/officeart/2008/layout/VerticalAccentList"/>
    <dgm:cxn modelId="{2787FD6F-259F-40F6-8D15-018C1666F6A3}" type="presParOf" srcId="{90EC20C8-4480-487C-B5C6-D55860439C11}" destId="{05011787-FF09-45C3-BC78-FF41F4C98E59}" srcOrd="0" destOrd="0" presId="urn:microsoft.com/office/officeart/2008/layout/VerticalAccentList"/>
    <dgm:cxn modelId="{E479C6AE-6AD9-4CB7-9221-2F7BE1382EF1}" type="presParOf" srcId="{61BF1139-EBB7-44C1-9B5C-BF734ED781E9}" destId="{62E72EFD-3126-4CB5-B2E0-9277947B2672}" srcOrd="1" destOrd="0" presId="urn:microsoft.com/office/officeart/2008/layout/VerticalAccentList"/>
    <dgm:cxn modelId="{64F8C1EB-CF6D-43ED-994E-4AF6D69D19A6}" type="presParOf" srcId="{62E72EFD-3126-4CB5-B2E0-9277947B2672}" destId="{10D91AEC-BC0A-4FC1-B7FC-EAAC7AFC17F1}" srcOrd="0" destOrd="0" presId="urn:microsoft.com/office/officeart/2008/layout/VerticalAccentList"/>
    <dgm:cxn modelId="{AF2A369F-1C0E-40B5-A70D-643529C95B25}" type="presParOf" srcId="{62E72EFD-3126-4CB5-B2E0-9277947B2672}" destId="{0EA94D7A-4B43-4F00-BE55-1B18184D05DF}" srcOrd="1" destOrd="0" presId="urn:microsoft.com/office/officeart/2008/layout/VerticalAccentList"/>
    <dgm:cxn modelId="{59D42C74-09B0-4028-8B79-C1F28B1EE278}" type="presParOf" srcId="{62E72EFD-3126-4CB5-B2E0-9277947B2672}" destId="{43C8AC5B-85C7-4548-AD80-9E004584EBD8}" srcOrd="2" destOrd="0" presId="urn:microsoft.com/office/officeart/2008/layout/VerticalAccentList"/>
    <dgm:cxn modelId="{5EB8F5FE-089E-4BB0-9AD4-61BE00379E65}" type="presParOf" srcId="{62E72EFD-3126-4CB5-B2E0-9277947B2672}" destId="{0EE112AF-3F00-4E16-8C08-573A82F49CA4}" srcOrd="3" destOrd="0" presId="urn:microsoft.com/office/officeart/2008/layout/VerticalAccentList"/>
    <dgm:cxn modelId="{ABF3FAE0-AC9C-4961-B887-3176D09B8E31}" type="presParOf" srcId="{62E72EFD-3126-4CB5-B2E0-9277947B2672}" destId="{018D51B7-1656-4ECD-8FD5-4DB13728F960}" srcOrd="4" destOrd="0" presId="urn:microsoft.com/office/officeart/2008/layout/VerticalAccentList"/>
    <dgm:cxn modelId="{A993E5DB-AA6F-4508-8EE6-EBFA09E8014E}" type="presParOf" srcId="{62E72EFD-3126-4CB5-B2E0-9277947B2672}" destId="{176B4673-4597-4AAB-923B-0EC0237955DA}" srcOrd="5" destOrd="0" presId="urn:microsoft.com/office/officeart/2008/layout/VerticalAccentList"/>
    <dgm:cxn modelId="{0EB5EBC2-203F-41A5-9A2A-D92CA7FE0167}" type="presParOf" srcId="{62E72EFD-3126-4CB5-B2E0-9277947B2672}" destId="{ED916204-6626-43D0-9357-88065FDE2AA9}" srcOrd="6" destOrd="0" presId="urn:microsoft.com/office/officeart/2008/layout/VerticalAccentList"/>
    <dgm:cxn modelId="{D5C6D734-FF1B-49CD-8BF3-37A1075E2383}" type="presParOf" srcId="{62E72EFD-3126-4CB5-B2E0-9277947B2672}" destId="{449E4C35-E111-4196-95E9-6FE1D912E60D}" srcOrd="7" destOrd="0" presId="urn:microsoft.com/office/officeart/2008/layout/VerticalAccentList"/>
    <dgm:cxn modelId="{C9C880EA-D60E-4FD3-801C-B88DD1BC5B9B}" type="presParOf" srcId="{61BF1139-EBB7-44C1-9B5C-BF734ED781E9}" destId="{05D677A6-E64E-48A7-98AF-F3DCED9801DE}" srcOrd="2" destOrd="0" presId="urn:microsoft.com/office/officeart/2008/layout/VerticalAccentList"/>
    <dgm:cxn modelId="{D50A7931-CEDD-42BD-B47E-2FFD08B54C48}" type="presParOf" srcId="{61BF1139-EBB7-44C1-9B5C-BF734ED781E9}" destId="{2EFD312B-8750-4B56-BB19-87EA3BBC502B}" srcOrd="3" destOrd="0" presId="urn:microsoft.com/office/officeart/2008/layout/VerticalAccentList"/>
    <dgm:cxn modelId="{B87C21AD-E4D4-474B-AB87-A24798AE601C}" type="presParOf" srcId="{2EFD312B-8750-4B56-BB19-87EA3BBC502B}" destId="{F3C1E6FF-D6E6-429F-81BA-3C5AD1B39CB3}" srcOrd="0" destOrd="0" presId="urn:microsoft.com/office/officeart/2008/layout/VerticalAccentList"/>
    <dgm:cxn modelId="{B1B19C72-7768-4EFE-9013-C79A7ED75680}" type="presParOf" srcId="{61BF1139-EBB7-44C1-9B5C-BF734ED781E9}" destId="{D781489D-5D44-44DD-A79D-07ECCC6B78C5}" srcOrd="4" destOrd="0" presId="urn:microsoft.com/office/officeart/2008/layout/VerticalAccentList"/>
    <dgm:cxn modelId="{8D049F19-30B5-40F5-A03C-BC5A93488D3A}" type="presParOf" srcId="{D781489D-5D44-44DD-A79D-07ECCC6B78C5}" destId="{3887F196-CEC6-474F-BCD7-B8070EE9F993}" srcOrd="0" destOrd="0" presId="urn:microsoft.com/office/officeart/2008/layout/VerticalAccentList"/>
    <dgm:cxn modelId="{023A2B22-295A-4846-ABDB-DAC3237BDFF5}" type="presParOf" srcId="{D781489D-5D44-44DD-A79D-07ECCC6B78C5}" destId="{10B93576-086F-416B-90FC-94A18BDE1040}" srcOrd="1" destOrd="0" presId="urn:microsoft.com/office/officeart/2008/layout/VerticalAccentList"/>
    <dgm:cxn modelId="{CEF05E07-8829-4CA0-B1ED-1BE32EF3C6BD}" type="presParOf" srcId="{D781489D-5D44-44DD-A79D-07ECCC6B78C5}" destId="{A0999852-518E-46DA-BEA8-F647AB398E8F}" srcOrd="2" destOrd="0" presId="urn:microsoft.com/office/officeart/2008/layout/VerticalAccentList"/>
    <dgm:cxn modelId="{21550E76-95B7-419E-A7C4-1CD781A65856}" type="presParOf" srcId="{D781489D-5D44-44DD-A79D-07ECCC6B78C5}" destId="{0637C0EA-8564-4BFF-9AE5-C2281D816F61}" srcOrd="3" destOrd="0" presId="urn:microsoft.com/office/officeart/2008/layout/VerticalAccentList"/>
    <dgm:cxn modelId="{A2DDF19F-9715-4E3D-9DC6-FD5C5DD67607}" type="presParOf" srcId="{D781489D-5D44-44DD-A79D-07ECCC6B78C5}" destId="{528A7B8A-45E2-449B-9966-3E7B5D5BCEDA}" srcOrd="4" destOrd="0" presId="urn:microsoft.com/office/officeart/2008/layout/VerticalAccentList"/>
    <dgm:cxn modelId="{EB876A0E-C15C-405D-B487-F09DA4EEA844}" type="presParOf" srcId="{D781489D-5D44-44DD-A79D-07ECCC6B78C5}" destId="{7F8BDEA0-D2F6-4575-B8D5-FB48FE7E04D6}" srcOrd="5" destOrd="0" presId="urn:microsoft.com/office/officeart/2008/layout/VerticalAccentList"/>
    <dgm:cxn modelId="{7B9C826D-BD34-49B3-B65F-A904DFBE4668}" type="presParOf" srcId="{D781489D-5D44-44DD-A79D-07ECCC6B78C5}" destId="{D5B65BE3-B3E1-4CCB-8125-2471CE368B76}" srcOrd="6" destOrd="0" presId="urn:microsoft.com/office/officeart/2008/layout/VerticalAccentList"/>
    <dgm:cxn modelId="{14409899-D915-47EE-89FF-426FCD20BD06}" type="presParOf" srcId="{D781489D-5D44-44DD-A79D-07ECCC6B78C5}" destId="{1A84BFC8-5DA9-4879-BB77-972B40FEA5DA}" srcOrd="7" destOrd="0" presId="urn:microsoft.com/office/officeart/2008/layout/VerticalAccentList"/>
    <dgm:cxn modelId="{693CF763-94E9-4784-AB39-A546B497C577}" type="presParOf" srcId="{61BF1139-EBB7-44C1-9B5C-BF734ED781E9}" destId="{2E49ED72-5DF0-451B-955E-8BF0F4FEB764}" srcOrd="5" destOrd="0" presId="urn:microsoft.com/office/officeart/2008/layout/VerticalAccentList"/>
    <dgm:cxn modelId="{7A26EA12-4254-41BA-B761-77C4A0455108}" type="presParOf" srcId="{61BF1139-EBB7-44C1-9B5C-BF734ED781E9}" destId="{627B1FFC-5BC1-4A24-BA27-314C70BEF170}" srcOrd="6" destOrd="0" presId="urn:microsoft.com/office/officeart/2008/layout/VerticalAccentList"/>
    <dgm:cxn modelId="{B1094268-BE64-413B-9FD8-5BC90C662095}" type="presParOf" srcId="{627B1FFC-5BC1-4A24-BA27-314C70BEF170}" destId="{92A32050-C63A-44A5-9D22-3EE22952AD80}" srcOrd="0" destOrd="0" presId="urn:microsoft.com/office/officeart/2008/layout/VerticalAccentList"/>
    <dgm:cxn modelId="{45A11E92-B14D-42A8-99B0-5891357A241F}" type="presParOf" srcId="{61BF1139-EBB7-44C1-9B5C-BF734ED781E9}" destId="{95A253DC-8466-42B8-8367-7FEEBD3EE01E}" srcOrd="7" destOrd="0" presId="urn:microsoft.com/office/officeart/2008/layout/VerticalAccentList"/>
    <dgm:cxn modelId="{A93F73BA-E202-4652-8BEA-E2E391273ED4}" type="presParOf" srcId="{95A253DC-8466-42B8-8367-7FEEBD3EE01E}" destId="{FCDBE524-BF20-4FA2-A0AD-9904C1D32793}" srcOrd="0" destOrd="0" presId="urn:microsoft.com/office/officeart/2008/layout/VerticalAccentList"/>
    <dgm:cxn modelId="{30C28B99-4E3F-4C0A-8183-2E6C99D3F09E}" type="presParOf" srcId="{95A253DC-8466-42B8-8367-7FEEBD3EE01E}" destId="{5E666CF3-F4CD-4C76-B866-251E92E759A7}" srcOrd="1" destOrd="0" presId="urn:microsoft.com/office/officeart/2008/layout/VerticalAccentList"/>
    <dgm:cxn modelId="{986AC5FF-0456-4CCC-BFDB-D6EBE4BECB16}" type="presParOf" srcId="{95A253DC-8466-42B8-8367-7FEEBD3EE01E}" destId="{B4796AD1-6E7C-4CAF-88B4-5313912CBCEF}" srcOrd="2" destOrd="0" presId="urn:microsoft.com/office/officeart/2008/layout/VerticalAccentList"/>
    <dgm:cxn modelId="{2662B8CA-2AB2-4BB6-8521-FDE10A2D03C8}" type="presParOf" srcId="{95A253DC-8466-42B8-8367-7FEEBD3EE01E}" destId="{D3CCDBBC-03CF-447B-BBC2-4C1A3C9B5858}" srcOrd="3" destOrd="0" presId="urn:microsoft.com/office/officeart/2008/layout/VerticalAccentList"/>
    <dgm:cxn modelId="{681926A2-C9D8-462D-9719-E6F2F361AA15}" type="presParOf" srcId="{95A253DC-8466-42B8-8367-7FEEBD3EE01E}" destId="{F3DD3D90-BA9B-4406-BE11-D19661CCD8DA}" srcOrd="4" destOrd="0" presId="urn:microsoft.com/office/officeart/2008/layout/VerticalAccentList"/>
    <dgm:cxn modelId="{DD2B744C-6A4A-4A03-8A59-1AEFAA8AF590}" type="presParOf" srcId="{95A253DC-8466-42B8-8367-7FEEBD3EE01E}" destId="{CE95E28F-E52E-480B-A846-8FD6EBD39CB9}" srcOrd="5" destOrd="0" presId="urn:microsoft.com/office/officeart/2008/layout/VerticalAccentList"/>
    <dgm:cxn modelId="{5B47CC7E-0F5A-4AF4-AF4C-EBF5B0E0752E}" type="presParOf" srcId="{95A253DC-8466-42B8-8367-7FEEBD3EE01E}" destId="{58B012B9-AFB3-4803-8E50-9F583AB678A7}" srcOrd="6" destOrd="0" presId="urn:microsoft.com/office/officeart/2008/layout/VerticalAccentList"/>
    <dgm:cxn modelId="{7C930C7A-4992-4775-9A1F-BE96C5613FC4}" type="presParOf" srcId="{95A253DC-8466-42B8-8367-7FEEBD3EE01E}" destId="{D797DFC1-390A-4C4D-B9D0-DFC5E24AEEC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11787-FF09-45C3-BC78-FF41F4C98E59}">
      <dsp:nvSpPr>
        <dsp:cNvPr id="0" name=""/>
        <dsp:cNvSpPr/>
      </dsp:nvSpPr>
      <dsp:spPr>
        <a:xfrm>
          <a:off x="1391553" y="96"/>
          <a:ext cx="5812662" cy="52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391553" y="96"/>
        <a:ext cx="5812662" cy="528423"/>
      </dsp:txXfrm>
    </dsp:sp>
    <dsp:sp modelId="{10D91AEC-BC0A-4FC1-B7FC-EAAC7AFC17F1}">
      <dsp:nvSpPr>
        <dsp:cNvPr id="0" name=""/>
        <dsp:cNvSpPr/>
      </dsp:nvSpPr>
      <dsp:spPr>
        <a:xfrm>
          <a:off x="1391553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94D7A-4B43-4F00-BE55-1B18184D05DF}">
      <dsp:nvSpPr>
        <dsp:cNvPr id="0" name=""/>
        <dsp:cNvSpPr/>
      </dsp:nvSpPr>
      <dsp:spPr>
        <a:xfrm>
          <a:off x="2208555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23238"/>
            <a:satOff val="1345"/>
            <a:lumOff val="108"/>
            <a:alphaOff val="0"/>
          </a:schemeClr>
        </a:solidFill>
        <a:ln w="25400" cap="flat" cmpd="sng" algn="ctr">
          <a:solidFill>
            <a:schemeClr val="accent4">
              <a:hueOff val="-223238"/>
              <a:satOff val="1345"/>
              <a:lumOff val="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8AC5B-85C7-4548-AD80-9E004584EBD8}">
      <dsp:nvSpPr>
        <dsp:cNvPr id="0" name=""/>
        <dsp:cNvSpPr/>
      </dsp:nvSpPr>
      <dsp:spPr>
        <a:xfrm>
          <a:off x="3026203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 w="25400" cap="flat" cmpd="sng" algn="ctr">
          <a:solidFill>
            <a:schemeClr val="accent4">
              <a:hueOff val="-446477"/>
              <a:satOff val="2690"/>
              <a:lumOff val="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112AF-3F00-4E16-8C08-573A82F49CA4}">
      <dsp:nvSpPr>
        <dsp:cNvPr id="0" name=""/>
        <dsp:cNvSpPr/>
      </dsp:nvSpPr>
      <dsp:spPr>
        <a:xfrm>
          <a:off x="3843205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669715"/>
            <a:satOff val="4035"/>
            <a:lumOff val="323"/>
            <a:alphaOff val="0"/>
          </a:schemeClr>
        </a:solidFill>
        <a:ln w="25400" cap="flat" cmpd="sng" algn="ctr">
          <a:solidFill>
            <a:schemeClr val="accent4">
              <a:hueOff val="-669715"/>
              <a:satOff val="4035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51B7-1656-4ECD-8FD5-4DB13728F960}">
      <dsp:nvSpPr>
        <dsp:cNvPr id="0" name=""/>
        <dsp:cNvSpPr/>
      </dsp:nvSpPr>
      <dsp:spPr>
        <a:xfrm>
          <a:off x="4660853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B4673-4597-4AAB-923B-0EC0237955DA}">
      <dsp:nvSpPr>
        <dsp:cNvPr id="0" name=""/>
        <dsp:cNvSpPr/>
      </dsp:nvSpPr>
      <dsp:spPr>
        <a:xfrm>
          <a:off x="5477855" y="528520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204-6626-43D0-9357-88065FDE2AA9}">
      <dsp:nvSpPr>
        <dsp:cNvPr id="0" name=""/>
        <dsp:cNvSpPr/>
      </dsp:nvSpPr>
      <dsp:spPr>
        <a:xfrm>
          <a:off x="6264695" y="504053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 w="25400" cap="flat" cmpd="sng" algn="ctr">
          <a:solidFill>
            <a:schemeClr val="accent4">
              <a:hueOff val="-1339431"/>
              <a:satOff val="8070"/>
              <a:lumOff val="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E4C35-E111-4196-95E9-6FE1D912E60D}">
      <dsp:nvSpPr>
        <dsp:cNvPr id="0" name=""/>
        <dsp:cNvSpPr/>
      </dsp:nvSpPr>
      <dsp:spPr>
        <a:xfrm>
          <a:off x="1391553" y="636162"/>
          <a:ext cx="5888226" cy="861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Устав поселения</a:t>
          </a:r>
        </a:p>
      </dsp:txBody>
      <dsp:txXfrm>
        <a:off x="1391553" y="636162"/>
        <a:ext cx="5888226" cy="861135"/>
      </dsp:txXfrm>
    </dsp:sp>
    <dsp:sp modelId="{F3C1E6FF-D6E6-429F-81BA-3C5AD1B39CB3}">
      <dsp:nvSpPr>
        <dsp:cNvPr id="0" name=""/>
        <dsp:cNvSpPr/>
      </dsp:nvSpPr>
      <dsp:spPr>
        <a:xfrm>
          <a:off x="1391553" y="1675701"/>
          <a:ext cx="5812662" cy="52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391553" y="1675701"/>
        <a:ext cx="5812662" cy="528423"/>
      </dsp:txXfrm>
    </dsp:sp>
    <dsp:sp modelId="{3887F196-CEC6-474F-BCD7-B8070EE9F993}">
      <dsp:nvSpPr>
        <dsp:cNvPr id="0" name=""/>
        <dsp:cNvSpPr/>
      </dsp:nvSpPr>
      <dsp:spPr>
        <a:xfrm>
          <a:off x="139155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562669"/>
            <a:satOff val="9415"/>
            <a:lumOff val="755"/>
            <a:alphaOff val="0"/>
          </a:schemeClr>
        </a:solidFill>
        <a:ln w="25400" cap="flat" cmpd="sng" algn="ctr">
          <a:solidFill>
            <a:schemeClr val="accent4">
              <a:hueOff val="-1562669"/>
              <a:satOff val="9415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93576-086F-416B-90FC-94A18BDE1040}">
      <dsp:nvSpPr>
        <dsp:cNvPr id="0" name=""/>
        <dsp:cNvSpPr/>
      </dsp:nvSpPr>
      <dsp:spPr>
        <a:xfrm>
          <a:off x="2208555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9852-518E-46DA-BEA8-F647AB398E8F}">
      <dsp:nvSpPr>
        <dsp:cNvPr id="0" name=""/>
        <dsp:cNvSpPr/>
      </dsp:nvSpPr>
      <dsp:spPr>
        <a:xfrm>
          <a:off x="302620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009146"/>
            <a:satOff val="12105"/>
            <a:lumOff val="970"/>
            <a:alphaOff val="0"/>
          </a:schemeClr>
        </a:solidFill>
        <a:ln w="25400" cap="flat" cmpd="sng" algn="ctr">
          <a:solidFill>
            <a:schemeClr val="accent4">
              <a:hueOff val="-2009146"/>
              <a:satOff val="12105"/>
              <a:lumOff val="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7C0EA-8564-4BFF-9AE5-C2281D816F61}">
      <dsp:nvSpPr>
        <dsp:cNvPr id="0" name=""/>
        <dsp:cNvSpPr/>
      </dsp:nvSpPr>
      <dsp:spPr>
        <a:xfrm>
          <a:off x="3843205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7B8A-45E2-449B-9966-3E7B5D5BCEDA}">
      <dsp:nvSpPr>
        <dsp:cNvPr id="0" name=""/>
        <dsp:cNvSpPr/>
      </dsp:nvSpPr>
      <dsp:spPr>
        <a:xfrm>
          <a:off x="466085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455623"/>
            <a:satOff val="14794"/>
            <a:lumOff val="1186"/>
            <a:alphaOff val="0"/>
          </a:schemeClr>
        </a:solidFill>
        <a:ln w="25400" cap="flat" cmpd="sng" algn="ctr">
          <a:solidFill>
            <a:schemeClr val="accent4">
              <a:hueOff val="-2455623"/>
              <a:satOff val="14794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BDEA0-D2F6-4575-B8D5-FB48FE7E04D6}">
      <dsp:nvSpPr>
        <dsp:cNvPr id="0" name=""/>
        <dsp:cNvSpPr/>
      </dsp:nvSpPr>
      <dsp:spPr>
        <a:xfrm>
          <a:off x="5477855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5BE3-B3E1-4CCB-8125-2471CE368B76}">
      <dsp:nvSpPr>
        <dsp:cNvPr id="0" name=""/>
        <dsp:cNvSpPr/>
      </dsp:nvSpPr>
      <dsp:spPr>
        <a:xfrm>
          <a:off x="6295503" y="2204124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2902100"/>
            <a:satOff val="17484"/>
            <a:lumOff val="1401"/>
            <a:alphaOff val="0"/>
          </a:schemeClr>
        </a:solidFill>
        <a:ln w="25400" cap="flat" cmpd="sng" algn="ctr">
          <a:solidFill>
            <a:schemeClr val="accent4">
              <a:hueOff val="-2902100"/>
              <a:satOff val="17484"/>
              <a:lumOff val="1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BFC8-5DA9-4879-BB77-972B40FEA5DA}">
      <dsp:nvSpPr>
        <dsp:cNvPr id="0" name=""/>
        <dsp:cNvSpPr/>
      </dsp:nvSpPr>
      <dsp:spPr>
        <a:xfrm>
          <a:off x="1391553" y="2311766"/>
          <a:ext cx="5888226" cy="861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Устав городского округа</a:t>
          </a:r>
        </a:p>
      </dsp:txBody>
      <dsp:txXfrm>
        <a:off x="1391553" y="2311766"/>
        <a:ext cx="5888226" cy="861135"/>
      </dsp:txXfrm>
    </dsp:sp>
    <dsp:sp modelId="{92A32050-C63A-44A5-9D22-3EE22952AD80}">
      <dsp:nvSpPr>
        <dsp:cNvPr id="0" name=""/>
        <dsp:cNvSpPr/>
      </dsp:nvSpPr>
      <dsp:spPr>
        <a:xfrm>
          <a:off x="1391553" y="3351305"/>
          <a:ext cx="5812662" cy="528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391553" y="3351305"/>
        <a:ext cx="5812662" cy="528423"/>
      </dsp:txXfrm>
    </dsp:sp>
    <dsp:sp modelId="{FCDBE524-BF20-4FA2-A0AD-9904C1D32793}">
      <dsp:nvSpPr>
        <dsp:cNvPr id="0" name=""/>
        <dsp:cNvSpPr/>
      </dsp:nvSpPr>
      <dsp:spPr>
        <a:xfrm>
          <a:off x="139155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 w="25400" cap="flat" cmpd="sng" algn="ctr">
          <a:solidFill>
            <a:schemeClr val="accent4">
              <a:hueOff val="-3125339"/>
              <a:satOff val="18829"/>
              <a:lumOff val="1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66CF3-F4CD-4C76-B866-251E92E759A7}">
      <dsp:nvSpPr>
        <dsp:cNvPr id="0" name=""/>
        <dsp:cNvSpPr/>
      </dsp:nvSpPr>
      <dsp:spPr>
        <a:xfrm>
          <a:off x="2208555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6AD1-6E7C-4CAF-88B4-5313912CBCEF}">
      <dsp:nvSpPr>
        <dsp:cNvPr id="0" name=""/>
        <dsp:cNvSpPr/>
      </dsp:nvSpPr>
      <dsp:spPr>
        <a:xfrm>
          <a:off x="302620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DBBC-03CF-447B-BBC2-4C1A3C9B5858}">
      <dsp:nvSpPr>
        <dsp:cNvPr id="0" name=""/>
        <dsp:cNvSpPr/>
      </dsp:nvSpPr>
      <dsp:spPr>
        <a:xfrm>
          <a:off x="3843205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3795054"/>
            <a:satOff val="22864"/>
            <a:lumOff val="1833"/>
            <a:alphaOff val="0"/>
          </a:schemeClr>
        </a:solidFill>
        <a:ln w="25400" cap="flat" cmpd="sng" algn="ctr">
          <a:solidFill>
            <a:schemeClr val="accent4">
              <a:hueOff val="-3795054"/>
              <a:satOff val="22864"/>
              <a:lumOff val="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D3D90-BA9B-4406-BE11-D19661CCD8DA}">
      <dsp:nvSpPr>
        <dsp:cNvPr id="0" name=""/>
        <dsp:cNvSpPr/>
      </dsp:nvSpPr>
      <dsp:spPr>
        <a:xfrm>
          <a:off x="466085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 w="25400" cap="flat" cmpd="sng" algn="ctr">
          <a:solidFill>
            <a:schemeClr val="accent4">
              <a:hueOff val="-4018293"/>
              <a:satOff val="24209"/>
              <a:lumOff val="1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5E28F-E52E-480B-A846-8FD6EBD39CB9}">
      <dsp:nvSpPr>
        <dsp:cNvPr id="0" name=""/>
        <dsp:cNvSpPr/>
      </dsp:nvSpPr>
      <dsp:spPr>
        <a:xfrm>
          <a:off x="5477855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241531"/>
            <a:satOff val="25554"/>
            <a:lumOff val="2048"/>
            <a:alphaOff val="0"/>
          </a:schemeClr>
        </a:solidFill>
        <a:ln w="25400" cap="flat" cmpd="sng" algn="ctr">
          <a:solidFill>
            <a:schemeClr val="accent4">
              <a:hueOff val="-4241531"/>
              <a:satOff val="25554"/>
              <a:lumOff val="2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012B9-AFB3-4803-8E50-9F583AB678A7}">
      <dsp:nvSpPr>
        <dsp:cNvPr id="0" name=""/>
        <dsp:cNvSpPr/>
      </dsp:nvSpPr>
      <dsp:spPr>
        <a:xfrm>
          <a:off x="6295503" y="3879729"/>
          <a:ext cx="1360162" cy="1076418"/>
        </a:xfrm>
        <a:prstGeom prst="chevron">
          <a:avLst>
            <a:gd name="adj" fmla="val 706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7DFC1-390A-4C4D-B9D0-DFC5E24AEECB}">
      <dsp:nvSpPr>
        <dsp:cNvPr id="0" name=""/>
        <dsp:cNvSpPr/>
      </dsp:nvSpPr>
      <dsp:spPr>
        <a:xfrm>
          <a:off x="1391553" y="3987371"/>
          <a:ext cx="5888226" cy="861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Устав внутригородского района</a:t>
          </a:r>
        </a:p>
      </dsp:txBody>
      <dsp:txXfrm>
        <a:off x="1391553" y="3987371"/>
        <a:ext cx="5888226" cy="86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276E1-4F69-4A12-A908-A2DA0283C3B6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7874-E8D4-46CB-B1F0-370A4B11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0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A917-3CAF-4FB8-B88C-5547AEF24D6B}" type="datetimeFigureOut">
              <a:rPr lang="ru-RU" smtClean="0"/>
              <a:pPr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1955-54C1-4DD5-8C9C-41EA73887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1955-54C1-4DD5-8C9C-41EA73887CD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03F4-6347-45EB-A620-46A0D1BB22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85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ABB3-1A7E-4A8D-A97F-FC865A2E05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42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F35C-0202-4C29-8377-DEA520F1B3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41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A9B2-11D4-45EB-8508-3AD9CA2BC8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0662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D904-ED20-43FD-AE5A-D37B16340B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068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01FC-C00E-43A0-9512-CBD782B1EA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43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709-4631-4210-87A4-5E3C66E75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0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DDF2-FF51-465F-8915-0A328588B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4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480-6DF7-4139-8481-A6A58886F9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405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B90-3132-458A-BFD2-AFED76E621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89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3A2C-AB67-4E84-8D19-19976D8FF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926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>
                <a:lumMod val="75000"/>
                <a:alpha val="28000"/>
              </a:schemeClr>
            </a:gs>
            <a:gs pos="22000">
              <a:schemeClr val="bg1">
                <a:lumMod val="85000"/>
                <a:alpha val="13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4CD6-60A6-4C29-8A0A-F8A6B96ECC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885333" y="4946689"/>
            <a:ext cx="3923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Бодрова Ева Михайловна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501133" y="5658057"/>
            <a:ext cx="8307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консультант управления по взаимодействию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муниципальными образованиями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35165" y="2636912"/>
            <a:ext cx="8069283" cy="1656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 подготовке конкурсной документации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для участия в конкурсном отборе </a:t>
            </a:r>
          </a:p>
          <a:p>
            <a:pPr marL="34290" indent="0" algn="ctr">
              <a:spcBef>
                <a:spcPts val="0"/>
              </a:spcBef>
              <a:buClr>
                <a:srgbClr val="F79646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общественных проектов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85486" y="260648"/>
            <a:ext cx="43325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«Поддержка инициатив населения 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b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Самарской области»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014690" y="290950"/>
            <a:ext cx="371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внутренней политики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</p:txBody>
      </p:sp>
      <p:pic>
        <p:nvPicPr>
          <p:cNvPr id="14" name="Picture 23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" y="151976"/>
            <a:ext cx="910018" cy="92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843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ЧАСТЬ ТЕРРИТОРИИ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муниципального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494" y="2187545"/>
            <a:ext cx="175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НА части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территории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4438" y="1700808"/>
            <a:ext cx="493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... провести </a:t>
            </a:r>
            <a:r>
              <a:rPr lang="ru-RU" i="1" dirty="0"/>
              <a:t>собрание/конференцию </a:t>
            </a:r>
            <a:r>
              <a:rPr lang="ru-RU" i="1" dirty="0" smtClean="0"/>
              <a:t>граждан…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24141" y="2182695"/>
            <a:ext cx="175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ЧАСТИ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территории</a:t>
            </a:r>
            <a:endParaRPr lang="ru-RU" sz="2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78931" y="3046792"/>
            <a:ext cx="2241541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8340" y="3068960"/>
            <a:ext cx="2235428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1138" y="4263479"/>
            <a:ext cx="78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ГДЕ?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3261" y="4263477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 КЕМ?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03" y="5157192"/>
            <a:ext cx="2626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Место проведения </a:t>
            </a:r>
            <a:r>
              <a:rPr lang="ru-RU" sz="2400" dirty="0"/>
              <a:t>собрания или конференции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6947" y="5341857"/>
            <a:ext cx="472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Люди </a:t>
            </a:r>
            <a:r>
              <a:rPr lang="ru-RU" sz="2400" b="1" dirty="0"/>
              <a:t>какой части </a:t>
            </a:r>
            <a:r>
              <a:rPr lang="ru-RU" sz="2400" dirty="0"/>
              <a:t>территории МО </a:t>
            </a:r>
            <a:endParaRPr lang="ru-RU" sz="2400" dirty="0" smtClean="0"/>
          </a:p>
          <a:p>
            <a:pPr algn="ctr"/>
            <a:r>
              <a:rPr lang="ru-RU" sz="2400" b="1" dirty="0" smtClean="0"/>
              <a:t>примут </a:t>
            </a:r>
            <a:r>
              <a:rPr lang="ru-RU" sz="2400" b="1" dirty="0"/>
              <a:t>участие</a:t>
            </a:r>
            <a:r>
              <a:rPr lang="ru-RU" sz="2400" dirty="0"/>
              <a:t> в собрании </a:t>
            </a:r>
            <a:endParaRPr lang="ru-RU" sz="2400" dirty="0" smtClean="0"/>
          </a:p>
          <a:p>
            <a:pPr algn="ctr"/>
            <a:r>
              <a:rPr lang="ru-RU" sz="2400" dirty="0" smtClean="0"/>
              <a:t>или </a:t>
            </a:r>
            <a:r>
              <a:rPr lang="ru-RU" sz="2400" dirty="0"/>
              <a:t>конференции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72786" y="1039088"/>
            <a:ext cx="6286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hnschrift SemiLight" panose="020B0502040204020203" pitchFamily="34" charset="0"/>
              </a:rPr>
              <a:t>?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438" y="1331476"/>
            <a:ext cx="637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 назначении и проведении собрания/конференции граждан…</a:t>
            </a:r>
            <a:endParaRPr lang="ru-RU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05672" y="2182694"/>
            <a:ext cx="313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ПРОЖИВАЮЩИХ </a:t>
            </a:r>
          </a:p>
          <a:p>
            <a:pPr algn="ctr"/>
            <a:r>
              <a:rPr lang="ru-RU" sz="2400" b="1" dirty="0" smtClean="0"/>
              <a:t>НА ЧАСТИ </a:t>
            </a:r>
            <a:r>
              <a:rPr lang="ru-RU" sz="2400" b="1" dirty="0"/>
              <a:t>территории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915816" y="3046792"/>
            <a:ext cx="331236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56670" y="4263479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КАКИХ?</a:t>
            </a:r>
            <a:endParaRPr lang="ru-RU" sz="2400" b="1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968882" y="3356992"/>
            <a:ext cx="792088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4139952" y="3356992"/>
            <a:ext cx="792088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7308304" y="3356992"/>
            <a:ext cx="792088" cy="79208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1166904" y="4761148"/>
            <a:ext cx="396044" cy="3960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 rot="18679151">
            <a:off x="5338165" y="4527913"/>
            <a:ext cx="396044" cy="87714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 rot="2920849" flipH="1">
            <a:off x="6465107" y="4536273"/>
            <a:ext cx="396044" cy="87714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32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5" grpId="0"/>
      <p:bldP spid="16" grpId="0"/>
      <p:bldP spid="17" grpId="0"/>
      <p:bldP spid="18" grpId="0"/>
      <p:bldP spid="26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ЭТАПЫ СОБРАНИЯ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9" y="1873192"/>
            <a:ext cx="39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Сколько этапов назначать?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686020"/>
            <a:ext cx="110479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hnschrift SemiLight" panose="020B0502040204020203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23476F-F1E6-ED6C-08BA-3415FD6622B5}"/>
              </a:ext>
            </a:extLst>
          </p:cNvPr>
          <p:cNvSpPr txBox="1"/>
          <p:nvPr/>
        </p:nvSpPr>
        <p:spPr>
          <a:xfrm>
            <a:off x="683569" y="1434139"/>
            <a:ext cx="5769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Когда нужно делить собрание на этапы?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C3B081-EB49-431C-85A4-431A7FC63956}"/>
              </a:ext>
            </a:extLst>
          </p:cNvPr>
          <p:cNvSpPr txBox="1"/>
          <p:nvPr/>
        </p:nvSpPr>
        <p:spPr>
          <a:xfrm>
            <a:off x="683568" y="2340617"/>
            <a:ext cx="537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Возможно ли провести конференцию?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FA475B-A19D-7E0B-3629-47C0527896EC}"/>
              </a:ext>
            </a:extLst>
          </p:cNvPr>
          <p:cNvSpPr txBox="1"/>
          <p:nvPr/>
        </p:nvSpPr>
        <p:spPr>
          <a:xfrm>
            <a:off x="434942" y="313661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17D995-C157-79CC-35EF-6444295DA9DB}"/>
              </a:ext>
            </a:extLst>
          </p:cNvPr>
          <p:cNvSpPr txBox="1"/>
          <p:nvPr/>
        </p:nvSpPr>
        <p:spPr>
          <a:xfrm>
            <a:off x="904413" y="31836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Исходя из </a:t>
            </a:r>
            <a:r>
              <a:rPr lang="ru-RU" sz="2400" b="1" dirty="0"/>
              <a:t>части территории </a:t>
            </a:r>
            <a:r>
              <a:rPr lang="ru-RU" sz="2400" dirty="0"/>
              <a:t>необходимо понять количество человек, ИМЕЮЩИХ ПРАВО </a:t>
            </a:r>
          </a:p>
          <a:p>
            <a:r>
              <a:rPr lang="ru-RU" sz="2400" dirty="0"/>
              <a:t>участвовать в собрании граждан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4888A-977F-1217-A00F-19D806E3C320}"/>
              </a:ext>
            </a:extLst>
          </p:cNvPr>
          <p:cNvSpPr txBox="1"/>
          <p:nvPr/>
        </p:nvSpPr>
        <p:spPr>
          <a:xfrm>
            <a:off x="430121" y="436510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10A49A-489A-1733-D7E6-03750E744C94}"/>
              </a:ext>
            </a:extLst>
          </p:cNvPr>
          <p:cNvSpPr txBox="1"/>
          <p:nvPr/>
        </p:nvSpPr>
        <p:spPr>
          <a:xfrm>
            <a:off x="899592" y="441217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Определить место проведения собрания граждан</a:t>
            </a:r>
          </a:p>
          <a:p>
            <a:r>
              <a:rPr lang="ru-RU" sz="2400" dirty="0"/>
              <a:t>и оценить вместимость помещения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7DE71E-5E20-C1D1-74E0-591DD138AC61}"/>
              </a:ext>
            </a:extLst>
          </p:cNvPr>
          <p:cNvSpPr txBox="1"/>
          <p:nvPr/>
        </p:nvSpPr>
        <p:spPr>
          <a:xfrm>
            <a:off x="430121" y="523849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0D60D1-5D2C-68B1-D576-9C2867096224}"/>
              </a:ext>
            </a:extLst>
          </p:cNvPr>
          <p:cNvSpPr txBox="1"/>
          <p:nvPr/>
        </p:nvSpPr>
        <p:spPr>
          <a:xfrm>
            <a:off x="899592" y="528556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РАЗДЕЛИТЬ количество граждан, имеющих право </a:t>
            </a:r>
          </a:p>
          <a:p>
            <a:r>
              <a:rPr lang="ru-RU" sz="2400" dirty="0"/>
              <a:t>на участие в собрании, НА число человек, </a:t>
            </a:r>
          </a:p>
          <a:p>
            <a:r>
              <a:rPr lang="ru-RU" sz="2400" dirty="0"/>
              <a:t>на которое рассчитано выбранное помещение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1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ЭТАПЫ СОБРАНИЯ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9" y="1873192"/>
            <a:ext cx="39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Сколько этапов назначать?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686020"/>
            <a:ext cx="110479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hnschrift SemiLight" panose="020B0502040204020203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23476F-F1E6-ED6C-08BA-3415FD6622B5}"/>
              </a:ext>
            </a:extLst>
          </p:cNvPr>
          <p:cNvSpPr txBox="1"/>
          <p:nvPr/>
        </p:nvSpPr>
        <p:spPr>
          <a:xfrm>
            <a:off x="683569" y="1434139"/>
            <a:ext cx="5769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Когда нужно делить собрание на этапы?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C3B081-EB49-431C-85A4-431A7FC63956}"/>
              </a:ext>
            </a:extLst>
          </p:cNvPr>
          <p:cNvSpPr txBox="1"/>
          <p:nvPr/>
        </p:nvSpPr>
        <p:spPr>
          <a:xfrm>
            <a:off x="683568" y="2340617"/>
            <a:ext cx="537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Возможно ли провести конференцию?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FA475B-A19D-7E0B-3629-47C0527896EC}"/>
              </a:ext>
            </a:extLst>
          </p:cNvPr>
          <p:cNvSpPr txBox="1"/>
          <p:nvPr/>
        </p:nvSpPr>
        <p:spPr>
          <a:xfrm>
            <a:off x="434942" y="313661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17D995-C157-79CC-35EF-6444295DA9DB}"/>
              </a:ext>
            </a:extLst>
          </p:cNvPr>
          <p:cNvSpPr txBox="1"/>
          <p:nvPr/>
        </p:nvSpPr>
        <p:spPr>
          <a:xfrm>
            <a:off x="904413" y="31836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 количество человек, имеющих право на участие </a:t>
            </a:r>
          </a:p>
          <a:p>
            <a:r>
              <a:rPr lang="ru-RU" sz="2400" dirty="0"/>
              <a:t>в собрании меньше или равно вместимости выбранного помещения, </a:t>
            </a:r>
            <a:r>
              <a:rPr lang="ru-RU" sz="2400" b="1" dirty="0"/>
              <a:t>собрание граждан на этапы не делится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4888A-977F-1217-A00F-19D806E3C320}"/>
              </a:ext>
            </a:extLst>
          </p:cNvPr>
          <p:cNvSpPr txBox="1"/>
          <p:nvPr/>
        </p:nvSpPr>
        <p:spPr>
          <a:xfrm>
            <a:off x="430121" y="436510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110A49A-489A-1733-D7E6-03750E744C94}"/>
              </a:ext>
            </a:extLst>
          </p:cNvPr>
          <p:cNvSpPr txBox="1"/>
          <p:nvPr/>
        </p:nvSpPr>
        <p:spPr>
          <a:xfrm>
            <a:off x="899592" y="4412177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иных случаях результат вычислений равен </a:t>
            </a:r>
          </a:p>
          <a:p>
            <a:r>
              <a:rPr lang="ru-RU" sz="2400" b="1" dirty="0"/>
              <a:t>количеству этапов для назначения собрания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7DE71E-5E20-C1D1-74E0-591DD138AC61}"/>
              </a:ext>
            </a:extLst>
          </p:cNvPr>
          <p:cNvSpPr txBox="1"/>
          <p:nvPr/>
        </p:nvSpPr>
        <p:spPr>
          <a:xfrm>
            <a:off x="430121" y="523849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6.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0D60D1-5D2C-68B1-D576-9C2867096224}"/>
              </a:ext>
            </a:extLst>
          </p:cNvPr>
          <p:cNvSpPr txBox="1"/>
          <p:nvPr/>
        </p:nvSpPr>
        <p:spPr>
          <a:xfrm>
            <a:off x="899592" y="528556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этапов собрания более пяти, </a:t>
            </a:r>
          </a:p>
          <a:p>
            <a:r>
              <a:rPr lang="ru-RU" sz="2400" b="1" dirty="0"/>
              <a:t>рекомендуется проводить конференцию граждан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210" y="404664"/>
            <a:ext cx="445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Статья № __. </a:t>
            </a:r>
          </a:p>
          <a:p>
            <a:r>
              <a:rPr lang="ru-RU" sz="2400" b="1" dirty="0"/>
              <a:t>Полномочия собрания граждан</a:t>
            </a:r>
          </a:p>
        </p:txBody>
      </p:sp>
      <p:sp>
        <p:nvSpPr>
          <p:cNvPr id="2" name="Выноска 3 1"/>
          <p:cNvSpPr/>
          <p:nvPr/>
        </p:nvSpPr>
        <p:spPr>
          <a:xfrm>
            <a:off x="1529408" y="1556792"/>
            <a:ext cx="7363072" cy="1938992"/>
          </a:xfrm>
          <a:prstGeom prst="borderCallout3">
            <a:avLst>
              <a:gd name="adj1" fmla="val 2824"/>
              <a:gd name="adj2" fmla="val -7037"/>
              <a:gd name="adj3" fmla="val 20374"/>
              <a:gd name="adj4" fmla="val -15963"/>
              <a:gd name="adj5" fmla="val 95174"/>
              <a:gd name="adj6" fmla="val -15729"/>
              <a:gd name="adj7" fmla="val 209968"/>
              <a:gd name="adj8" fmla="val 2593"/>
            </a:avLst>
          </a:prstGeom>
          <a:ln w="57150">
            <a:solidFill>
              <a:srgbClr val="00863D"/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/>
              <a:t>Итоги собрания граждан подлежат официальному опубликованию (обнародованию) в периодическом печатном издании, являющемся источником официального опубликования муниципальных правовых актов поселения.</a:t>
            </a:r>
          </a:p>
        </p:txBody>
      </p:sp>
      <p:sp>
        <p:nvSpPr>
          <p:cNvPr id="3" name="AutoShape 2" descr="Periodicals Newspapers Magazines Royalty Free Vector - Periodicals  Newspapers Magazines Royalty Free Vector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7" name="Picture 5" descr="Журналы Газеты Журналы роялти бесплатно векторные иллюстрации  -vc089760-CoolCLIP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3275856" cy="23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1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58C95F-0630-4091-BE63-73D68B339569}"/>
              </a:ext>
            </a:extLst>
          </p:cNvPr>
          <p:cNvSpPr txBox="1"/>
          <p:nvPr/>
        </p:nvSpPr>
        <p:spPr>
          <a:xfrm>
            <a:off x="-108520" y="0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собрания граждан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FCD271-F9CC-42E3-875C-CE9DFA55B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2960595" y="882339"/>
            <a:ext cx="5499837" cy="56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DB65264-FE34-462D-BC8D-D3634D91F735}"/>
              </a:ext>
            </a:extLst>
          </p:cNvPr>
          <p:cNvSpPr/>
          <p:nvPr/>
        </p:nvSpPr>
        <p:spPr>
          <a:xfrm>
            <a:off x="728347" y="135171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Фото </a:t>
            </a:r>
          </a:p>
          <a:p>
            <a:r>
              <a:rPr lang="ru-RU" sz="2800" dirty="0"/>
              <a:t>голосования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71F095-5613-4B11-9331-DCE7D0EC4B03}"/>
              </a:ext>
            </a:extLst>
          </p:cNvPr>
          <p:cNvSpPr/>
          <p:nvPr/>
        </p:nvSpPr>
        <p:spPr>
          <a:xfrm>
            <a:off x="728347" y="4176267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Раздаточный </a:t>
            </a:r>
          </a:p>
          <a:p>
            <a:r>
              <a:rPr lang="ru-RU" sz="2800" dirty="0"/>
              <a:t>материал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9CDA50E-EC8D-4A84-B578-4A50AC763E11}"/>
              </a:ext>
            </a:extLst>
          </p:cNvPr>
          <p:cNvSpPr/>
          <p:nvPr/>
        </p:nvSpPr>
        <p:spPr>
          <a:xfrm>
            <a:off x="728347" y="5517232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Регистрация </a:t>
            </a:r>
          </a:p>
          <a:p>
            <a:r>
              <a:rPr lang="ru-RU" sz="2800" dirty="0"/>
              <a:t>участников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CD3B9E6-1CE0-4748-AC34-8AF6F19CFB76}"/>
              </a:ext>
            </a:extLst>
          </p:cNvPr>
          <p:cNvSpPr/>
          <p:nvPr/>
        </p:nvSpPr>
        <p:spPr>
          <a:xfrm>
            <a:off x="728347" y="2763993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Видео </a:t>
            </a:r>
          </a:p>
          <a:p>
            <a:r>
              <a:rPr lang="ru-RU" sz="2800" dirty="0"/>
              <a:t>обсуждений</a:t>
            </a:r>
          </a:p>
        </p:txBody>
      </p:sp>
      <p:pic>
        <p:nvPicPr>
          <p:cNvPr id="13" name="Рисунок 12" descr="Камера">
            <a:extLst>
              <a:ext uri="{FF2B5EF4-FFF2-40B4-BE49-F238E27FC236}">
                <a16:creationId xmlns="" xmlns:a16="http://schemas.microsoft.com/office/drawing/2014/main" id="{2BCFEB62-7571-4385-826B-BFA8CABC6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1847" y="1615715"/>
            <a:ext cx="784932" cy="712924"/>
          </a:xfrm>
          <a:prstGeom prst="rect">
            <a:avLst/>
          </a:prstGeom>
        </p:spPr>
      </p:pic>
      <p:pic>
        <p:nvPicPr>
          <p:cNvPr id="15" name="Рисунок 14" descr="Видеокамера">
            <a:extLst>
              <a:ext uri="{FF2B5EF4-FFF2-40B4-BE49-F238E27FC236}">
                <a16:creationId xmlns="" xmlns:a16="http://schemas.microsoft.com/office/drawing/2014/main" id="{47E3940A-4FC0-472C-91B4-ADE6BE2DB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7113" y="2811987"/>
            <a:ext cx="914400" cy="914400"/>
          </a:xfrm>
          <a:prstGeom prst="rect">
            <a:avLst/>
          </a:prstGeom>
        </p:spPr>
      </p:pic>
      <p:pic>
        <p:nvPicPr>
          <p:cNvPr id="17" name="Рисунок 16" descr="Мультимедийная презентация">
            <a:extLst>
              <a:ext uri="{FF2B5EF4-FFF2-40B4-BE49-F238E27FC236}">
                <a16:creationId xmlns="" xmlns:a16="http://schemas.microsoft.com/office/drawing/2014/main" id="{5C1DCFDB-DA6C-4690-A87D-2BF8281F63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1260" y="4216974"/>
            <a:ext cx="914400" cy="914400"/>
          </a:xfrm>
          <a:prstGeom prst="rect">
            <a:avLst/>
          </a:prstGeom>
        </p:spPr>
      </p:pic>
      <p:pic>
        <p:nvPicPr>
          <p:cNvPr id="19" name="Рисунок 18" descr="Мозговой штурм группы">
            <a:extLst>
              <a:ext uri="{FF2B5EF4-FFF2-40B4-BE49-F238E27FC236}">
                <a16:creationId xmlns="" xmlns:a16="http://schemas.microsoft.com/office/drawing/2014/main" id="{BFFC1910-3BCC-4085-9DEF-414A7D3AD6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8888" y="5428119"/>
            <a:ext cx="946772" cy="94677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4750" y="332656"/>
            <a:ext cx="55992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ЛИСТ РЕГИСТРАЦИИ</a:t>
            </a:r>
          </a:p>
          <a:p>
            <a:pPr algn="ctr"/>
            <a:r>
              <a:rPr lang="ru-RU" sz="3200" b="1" dirty="0"/>
              <a:t>участников собрания граждан</a:t>
            </a:r>
          </a:p>
        </p:txBody>
      </p:sp>
      <p:sp>
        <p:nvSpPr>
          <p:cNvPr id="3" name="AutoShape 2" descr="Periodicals Newspapers Magazines Royalty Free Vector - Periodicals  Newspapers Magazines Royalty Free Vector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55575" y="1630406"/>
            <a:ext cx="8988425" cy="1791328"/>
            <a:chOff x="155575" y="1630406"/>
            <a:chExt cx="8988425" cy="17913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91680" y="1630406"/>
              <a:ext cx="7452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Порядок назначения и проведения собрания граждан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5575" y="1630406"/>
              <a:ext cx="17474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u="sng" dirty="0"/>
                <a:t>Документ:</a:t>
              </a:r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11760" y="2590735"/>
              <a:ext cx="27582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Форма </a:t>
              </a:r>
            </a:p>
            <a:p>
              <a:pPr algn="ctr"/>
              <a:r>
                <a:rPr lang="ru-RU" sz="2400" dirty="0"/>
                <a:t>листа регистрации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68144" y="2590737"/>
              <a:ext cx="26570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Содержание </a:t>
              </a:r>
            </a:p>
            <a:p>
              <a:pPr algn="ctr"/>
              <a:r>
                <a:rPr lang="ru-RU" sz="2400" dirty="0"/>
                <a:t>листа регистрации</a:t>
              </a:r>
            </a:p>
          </p:txBody>
        </p:sp>
        <p:cxnSp>
          <p:nvCxnSpPr>
            <p:cNvPr id="7" name="Прямая со стрелкой 6"/>
            <p:cNvCxnSpPr>
              <a:stCxn id="4" idx="2"/>
              <a:endCxn id="8" idx="0"/>
            </p:cNvCxnSpPr>
            <p:nvPr/>
          </p:nvCxnSpPr>
          <p:spPr>
            <a:xfrm flipH="1">
              <a:off x="3790887" y="2092071"/>
              <a:ext cx="1626953" cy="49866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4" idx="2"/>
              <a:endCxn id="10" idx="0"/>
            </p:cNvCxnSpPr>
            <p:nvPr/>
          </p:nvCxnSpPr>
          <p:spPr>
            <a:xfrm>
              <a:off x="5417840" y="2092071"/>
              <a:ext cx="1778812" cy="49866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54262" y="3460171"/>
            <a:ext cx="1747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Условия: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90946" y="400417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должен соблюдаться </a:t>
            </a:r>
            <a:r>
              <a:rPr lang="ru-RU" u="sng" dirty="0"/>
              <a:t>кворум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4390334"/>
            <a:ext cx="5255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зарегистрированных участников </a:t>
            </a:r>
            <a:br>
              <a:rPr lang="ru-RU" dirty="0"/>
            </a:br>
            <a:r>
              <a:rPr lang="ru-RU" dirty="0"/>
              <a:t>должно </a:t>
            </a:r>
            <a:r>
              <a:rPr lang="ru-RU" u="sng" dirty="0"/>
              <a:t>соответствовать вместимости</a:t>
            </a:r>
            <a:r>
              <a:rPr lang="ru-RU" dirty="0"/>
              <a:t> помещения, </a:t>
            </a:r>
            <a:br>
              <a:rPr lang="ru-RU" dirty="0"/>
            </a:br>
            <a:r>
              <a:rPr lang="ru-RU" dirty="0"/>
              <a:t>в котором проводится собрание граждан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95800" y="5325015"/>
            <a:ext cx="525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лист регистрации </a:t>
            </a:r>
            <a:r>
              <a:rPr lang="ru-RU" u="sng" dirty="0"/>
              <a:t>хранится в администрации </a:t>
            </a:r>
            <a:r>
              <a:rPr lang="ru-RU" dirty="0"/>
              <a:t>муниципального образования, в департамент внутренней политики Самарской области предоставляется по запросу</a:t>
            </a:r>
          </a:p>
        </p:txBody>
      </p:sp>
      <p:cxnSp>
        <p:nvCxnSpPr>
          <p:cNvPr id="23" name="Прямая со стрелкой 22"/>
          <p:cNvCxnSpPr>
            <a:endCxn id="18" idx="1"/>
          </p:cNvCxnSpPr>
          <p:nvPr/>
        </p:nvCxnSpPr>
        <p:spPr>
          <a:xfrm>
            <a:off x="307975" y="4188838"/>
            <a:ext cx="1382971" cy="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1" idx="1"/>
          </p:cNvCxnSpPr>
          <p:nvPr/>
        </p:nvCxnSpPr>
        <p:spPr>
          <a:xfrm>
            <a:off x="307975" y="4851999"/>
            <a:ext cx="1383705" cy="0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2" idx="1"/>
          </p:cNvCxnSpPr>
          <p:nvPr/>
        </p:nvCxnSpPr>
        <p:spPr>
          <a:xfrm>
            <a:off x="307975" y="5925179"/>
            <a:ext cx="1387825" cy="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099" name="Группа 4098"/>
          <p:cNvGrpSpPr/>
          <p:nvPr/>
        </p:nvGrpSpPr>
        <p:grpSpPr>
          <a:xfrm>
            <a:off x="6947530" y="3435183"/>
            <a:ext cx="2011233" cy="3457799"/>
            <a:chOff x="6947530" y="3435183"/>
            <a:chExt cx="2011233" cy="3457799"/>
          </a:xfrm>
        </p:grpSpPr>
        <p:pic>
          <p:nvPicPr>
            <p:cNvPr id="4100" name="Picture 4" descr="https://media.istockphoto.com/vectors/business-man-in-office-style-clothes-vector-id996898368?k=20&amp;m=996898368&amp;s=170667a&amp;w=0&amp;h=2S8zLenGbahOqYni02Vmm5fHNJ6DfresAT3VqlslZNg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35" b="97064" l="6625" r="94322">
                          <a14:foregroundMark x1="71293" y1="39083" x2="74448" y2="488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530" y="3435183"/>
              <a:ext cx="2011233" cy="345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" name="TextBox 4095"/>
            <p:cNvSpPr txBox="1"/>
            <p:nvPr/>
          </p:nvSpPr>
          <p:spPr>
            <a:xfrm>
              <a:off x="8030661" y="4653136"/>
              <a:ext cx="529312" cy="2462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00" b="1" dirty="0">
                  <a:solidFill>
                    <a:srgbClr val="B82300"/>
                  </a:solidFill>
                </a:rPr>
                <a:t>Лист</a:t>
              </a:r>
            </a:p>
            <a:p>
              <a:pPr algn="ctr"/>
              <a:r>
                <a:rPr lang="ru-RU" sz="500" b="1" dirty="0">
                  <a:solidFill>
                    <a:srgbClr val="B82300"/>
                  </a:solidFill>
                </a:rPr>
                <a:t>регистрации</a:t>
              </a:r>
            </a:p>
          </p:txBody>
        </p:sp>
        <p:sp>
          <p:nvSpPr>
            <p:cNvPr id="4097" name="TextBox 4096"/>
            <p:cNvSpPr txBox="1"/>
            <p:nvPr/>
          </p:nvSpPr>
          <p:spPr>
            <a:xfrm>
              <a:off x="8028384" y="4869160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dirty="0"/>
                <a:t>1. …</a:t>
              </a:r>
            </a:p>
            <a:p>
              <a:r>
                <a:rPr lang="ru-RU" sz="400" dirty="0"/>
                <a:t>2. …</a:t>
              </a:r>
            </a:p>
            <a:p>
              <a:r>
                <a:rPr lang="ru-RU" sz="400" dirty="0"/>
                <a:t>3. …</a:t>
              </a:r>
            </a:p>
            <a:p>
              <a:r>
                <a:rPr lang="en-US" sz="400" dirty="0"/>
                <a:t>n</a:t>
              </a:r>
              <a:r>
                <a:rPr lang="ru-RU" sz="400" dirty="0"/>
                <a:t>. …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C10E6E-846C-4D06-ABBD-DCC2556434C4}"/>
              </a:ext>
            </a:extLst>
          </p:cNvPr>
          <p:cNvSpPr txBox="1"/>
          <p:nvPr/>
        </p:nvSpPr>
        <p:spPr>
          <a:xfrm>
            <a:off x="717453" y="2662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составлении протокола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916E5B7C-16C5-46BD-92F0-7BEE15A7A69D}"/>
              </a:ext>
            </a:extLst>
          </p:cNvPr>
          <p:cNvGrpSpPr/>
          <p:nvPr/>
        </p:nvGrpSpPr>
        <p:grpSpPr>
          <a:xfrm>
            <a:off x="483131" y="1045041"/>
            <a:ext cx="5446043" cy="5446043"/>
            <a:chOff x="253446" y="1147633"/>
            <a:chExt cx="5446043" cy="5446043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4A37E63C-CDC1-4391-9B8A-3DA8BE9A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6" y="1147633"/>
              <a:ext cx="5446043" cy="5446043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F97E76B0-33D4-4720-AD80-3E1272DD81B3}"/>
                </a:ext>
              </a:extLst>
            </p:cNvPr>
            <p:cNvSpPr/>
            <p:nvPr/>
          </p:nvSpPr>
          <p:spPr>
            <a:xfrm>
              <a:off x="2347951" y="2922313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0" i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1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19E46CF-B1D2-4257-BEBC-47BD19938A89}"/>
                </a:ext>
              </a:extLst>
            </p:cNvPr>
            <p:cNvSpPr/>
            <p:nvPr/>
          </p:nvSpPr>
          <p:spPr>
            <a:xfrm>
              <a:off x="748846" y="1817565"/>
              <a:ext cx="169176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Отсутствие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этапов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с указанием количества участников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1B858C7F-5A24-44B3-80D1-B8049A015606}"/>
                </a:ext>
              </a:extLst>
            </p:cNvPr>
            <p:cNvSpPr/>
            <p:nvPr/>
          </p:nvSpPr>
          <p:spPr>
            <a:xfrm>
              <a:off x="3199088" y="2922313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0" i="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2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7F020314-6B5C-4B81-8A15-D0451915E780}"/>
                </a:ext>
              </a:extLst>
            </p:cNvPr>
            <p:cNvSpPr/>
            <p:nvPr/>
          </p:nvSpPr>
          <p:spPr>
            <a:xfrm>
              <a:off x="3586661" y="2091432"/>
              <a:ext cx="184270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Отсутствие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«живого обсуждения» инициатив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38C3AA17-9116-4546-936C-F3B76CDDAA32}"/>
                </a:ext>
              </a:extLst>
            </p:cNvPr>
            <p:cNvSpPr/>
            <p:nvPr/>
          </p:nvSpPr>
          <p:spPr>
            <a:xfrm>
              <a:off x="2320519" y="4000276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" sz="6600" b="0" i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4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CBE72075-7327-4290-B812-F862FF61AF63}"/>
                </a:ext>
              </a:extLst>
            </p:cNvPr>
            <p:cNvSpPr/>
            <p:nvPr/>
          </p:nvSpPr>
          <p:spPr>
            <a:xfrm>
              <a:off x="1001906" y="4368863"/>
              <a:ext cx="208983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Отсутствие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перечня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  всех 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   проектных</a:t>
              </a:r>
            </a:p>
            <a:p>
              <a:r>
                <a:rPr lang="ru-RU" sz="2000" dirty="0">
                  <a:solidFill>
                    <a:schemeClr val="bg1"/>
                  </a:solidFill>
                </a:rPr>
                <a:t>            идей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9EDC9F-E8F9-4EA2-AFA6-47B8AAFC235D}"/>
                </a:ext>
              </a:extLst>
            </p:cNvPr>
            <p:cNvSpPr/>
            <p:nvPr/>
          </p:nvSpPr>
          <p:spPr>
            <a:xfrm>
              <a:off x="3250654" y="4076475"/>
              <a:ext cx="65594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" sz="6600" b="0" i="0"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latin typeface="Arial" panose="020B0604020202020204" pitchFamily="34" charset="0"/>
                </a:rPr>
                <a:t>5</a:t>
              </a:r>
              <a:endPara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08E4734E-E66F-4E1B-9507-A4801A5A134B}"/>
                </a:ext>
              </a:extLst>
            </p:cNvPr>
            <p:cNvSpPr/>
            <p:nvPr/>
          </p:nvSpPr>
          <p:spPr>
            <a:xfrm>
              <a:off x="3416970" y="4944457"/>
              <a:ext cx="208983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Несоответствие наименования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проекта 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с заявкой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59F8120-B33E-4B18-A630-B44B0E8C3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0"/>
          <a:stretch/>
        </p:blipFill>
        <p:spPr>
          <a:xfrm flipH="1">
            <a:off x="5864097" y="1026741"/>
            <a:ext cx="2853175" cy="544604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E111AC7-B8A5-4B2E-9C08-16762627BF21}"/>
              </a:ext>
            </a:extLst>
          </p:cNvPr>
          <p:cNvSpPr/>
          <p:nvPr/>
        </p:nvSpPr>
        <p:spPr>
          <a:xfrm>
            <a:off x="6000080" y="2810163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" sz="660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3</a:t>
            </a:r>
            <a:endParaRPr lang="ru-RU" sz="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DA30F2F-C2AA-44C9-81CF-73F8B57865FE}"/>
              </a:ext>
            </a:extLst>
          </p:cNvPr>
          <p:cNvSpPr/>
          <p:nvPr/>
        </p:nvSpPr>
        <p:spPr>
          <a:xfrm>
            <a:off x="5979366" y="389768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587B340-ADCC-444F-9A03-08522E215B25}"/>
              </a:ext>
            </a:extLst>
          </p:cNvPr>
          <p:cNvSpPr/>
          <p:nvPr/>
        </p:nvSpPr>
        <p:spPr>
          <a:xfrm>
            <a:off x="6028572" y="1695192"/>
            <a:ext cx="2373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Использование публичного бренда, а не наименования государственной программы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4DC5D96-89ED-4262-8887-E6702155291C}"/>
              </a:ext>
            </a:extLst>
          </p:cNvPr>
          <p:cNvSpPr/>
          <p:nvPr/>
        </p:nvSpPr>
        <p:spPr>
          <a:xfrm>
            <a:off x="5969751" y="4180145"/>
            <a:ext cx="1888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Отсутствие </a:t>
            </a:r>
            <a:r>
              <a:rPr lang="ru-RU" sz="2000" dirty="0" err="1">
                <a:solidFill>
                  <a:schemeClr val="bg1"/>
                </a:solidFill>
              </a:rPr>
              <a:t>обозна</a:t>
            </a:r>
            <a:r>
              <a:rPr lang="ru-RU" sz="2000" dirty="0">
                <a:solidFill>
                  <a:schemeClr val="bg1"/>
                </a:solidFill>
              </a:rPr>
              <a:t>-</a:t>
            </a:r>
          </a:p>
          <a:p>
            <a:pPr algn="r"/>
            <a:r>
              <a:rPr lang="ru-RU" sz="2000" dirty="0" err="1">
                <a:solidFill>
                  <a:schemeClr val="bg1"/>
                </a:solidFill>
              </a:rPr>
              <a:t>чения</a:t>
            </a:r>
            <a:r>
              <a:rPr lang="ru-RU" sz="2000" dirty="0">
                <a:solidFill>
                  <a:schemeClr val="bg1"/>
                </a:solidFill>
              </a:rPr>
              <a:t> части территории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Порядок вложения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документов в папку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5549" y="2207142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файл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78394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031231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Сопроводительное письмо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031231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Электронный носитель</a:t>
            </a:r>
            <a:endParaRPr lang="ru-RU" sz="2400" dirty="0"/>
          </a:p>
        </p:txBody>
      </p:sp>
      <p:sp>
        <p:nvSpPr>
          <p:cNvPr id="11" name="Плюс 10"/>
          <p:cNvSpPr/>
          <p:nvPr/>
        </p:nvSpPr>
        <p:spPr>
          <a:xfrm>
            <a:off x="5580112" y="2160889"/>
            <a:ext cx="261657" cy="261657"/>
          </a:xfrm>
          <a:prstGeom prst="mathPlus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87387" y="3431278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файл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3358" y="270253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328498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Заявка на участие в конкурсном отборе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7387" y="4655414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файл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3358" y="3926666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12604" y="5556721"/>
            <a:ext cx="558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Документы строго по порядку, обозначенному в приложениях к заявке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157192"/>
            <a:ext cx="31277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863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далее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23521" y="4509120"/>
            <a:ext cx="529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Документ об инициировании проекта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3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1084"/>
            <a:ext cx="6146407" cy="58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11760" y="5712014"/>
            <a:ext cx="6588223" cy="9573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8574" y="0"/>
            <a:ext cx="915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СОПРОВОДИТЕЛЬНОЕ ПИСЬМО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62736" y="1844824"/>
            <a:ext cx="3591753" cy="936104"/>
            <a:chOff x="5436096" y="1628800"/>
            <a:chExt cx="3591753" cy="9361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436096" y="1754932"/>
              <a:ext cx="35917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ПОЛНОЕ НАИМЕНОВАНИЕ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муниципального образования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436096" y="1628800"/>
              <a:ext cx="3591753" cy="936104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трелка влево 5"/>
          <p:cNvSpPr/>
          <p:nvPr/>
        </p:nvSpPr>
        <p:spPr>
          <a:xfrm rot="18581306">
            <a:off x="4599037" y="2598499"/>
            <a:ext cx="936104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53911" y="3156295"/>
            <a:ext cx="2708498" cy="504056"/>
            <a:chOff x="6253911" y="2996952"/>
            <a:chExt cx="2708498" cy="5040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253911" y="3068960"/>
              <a:ext cx="2708498" cy="396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Списать из п. 4 Заявки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53912" y="2996952"/>
              <a:ext cx="2708497" cy="50405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трелка влево 12"/>
          <p:cNvSpPr/>
          <p:nvPr/>
        </p:nvSpPr>
        <p:spPr>
          <a:xfrm>
            <a:off x="5675033" y="3228303"/>
            <a:ext cx="468052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3347864" y="4179306"/>
            <a:ext cx="2806978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712014"/>
            <a:ext cx="6588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Рекомендуется вместо числа листов </a:t>
            </a:r>
            <a:r>
              <a:rPr lang="ru-RU" b="1" dirty="0">
                <a:solidFill>
                  <a:srgbClr val="00863D"/>
                </a:solidFill>
              </a:rPr>
              <a:t>оставлять прочерк «___л.» </a:t>
            </a:r>
          </a:p>
          <a:p>
            <a:pPr algn="ctr"/>
            <a:r>
              <a:rPr lang="ru-RU" dirty="0"/>
              <a:t>и на момент сдачи документов </a:t>
            </a:r>
          </a:p>
          <a:p>
            <a:pPr algn="ctr"/>
            <a:r>
              <a:rPr lang="ru-RU" b="1" dirty="0"/>
              <a:t>ручкой прописать верное количество листов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143086" y="3933055"/>
            <a:ext cx="2819324" cy="1323440"/>
            <a:chOff x="6143086" y="3933055"/>
            <a:chExt cx="2819324" cy="132344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156176" y="3933056"/>
              <a:ext cx="27907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Сопроводительное </a:t>
              </a:r>
            </a:p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письмо </a:t>
              </a:r>
              <a:r>
                <a:rPr lang="ru-RU" sz="2000" b="1" dirty="0">
                  <a:solidFill>
                    <a:srgbClr val="C00000"/>
                  </a:solidFill>
                </a:rPr>
                <a:t>не считается.</a:t>
              </a:r>
            </a:p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Электронный носитель 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не прописывается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143086" y="3933055"/>
              <a:ext cx="2819324" cy="1323439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0387" y="1122802"/>
            <a:ext cx="2880320" cy="1195013"/>
            <a:chOff x="395536" y="1088739"/>
            <a:chExt cx="2880320" cy="119501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22547" y="1183104"/>
              <a:ext cx="28533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C00000"/>
                  </a:solidFill>
                </a:rPr>
                <a:t>В период сдачи заявок на конкурс </a:t>
              </a:r>
              <a:r>
                <a:rPr lang="ru-RU" sz="2000" b="1" dirty="0">
                  <a:solidFill>
                    <a:srgbClr val="C00000"/>
                  </a:solidFill>
                </a:rPr>
                <a:t>могут быть изменения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95536" y="1088739"/>
              <a:ext cx="2880320" cy="1195013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Стрелка влево 24"/>
          <p:cNvSpPr/>
          <p:nvPr/>
        </p:nvSpPr>
        <p:spPr>
          <a:xfrm rot="18609434" flipH="1">
            <a:off x="3055514" y="1326942"/>
            <a:ext cx="651030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295923" flipH="1">
            <a:off x="3123578" y="1816358"/>
            <a:ext cx="863536" cy="251433"/>
          </a:xfrm>
          <a:prstGeom prst="leftArrow">
            <a:avLst>
              <a:gd name="adj1" fmla="val 30762"/>
              <a:gd name="adj2" fmla="val 892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3" grpId="0" animBg="1"/>
      <p:bldP spid="18" grpId="0" animBg="1"/>
      <p:bldP spid="3" grpId="0" build="p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1517883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Страницы КАЖДОГО документа должны быть пронумерованы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ТРЕБОВАНИЯ К ОФОРМЛЕНИЮ</a:t>
            </a:r>
            <a:endParaRPr lang="ru-RU"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3" y="1517883"/>
            <a:ext cx="295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Сквозная нумерация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по всему пакету </a:t>
            </a:r>
            <a:endParaRPr lang="ru-RU" sz="2400" dirty="0"/>
          </a:p>
        </p:txBody>
      </p:sp>
      <p:sp>
        <p:nvSpPr>
          <p:cNvPr id="12" name="Рамка 11"/>
          <p:cNvSpPr/>
          <p:nvPr/>
        </p:nvSpPr>
        <p:spPr>
          <a:xfrm>
            <a:off x="107504" y="1572453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8284" y="922687"/>
            <a:ext cx="213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ЗАПРЕЩАЕТСЯ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6582" y="922689"/>
            <a:ext cx="391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863D"/>
                </a:solidFill>
              </a:rPr>
              <a:t>НЕОБХОДИМО СОБЛЮДАТЬ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3" y="2444541"/>
            <a:ext cx="460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Первый лист в пакете </a:t>
            </a:r>
            <a:r>
              <a:rPr lang="ru-RU" sz="2400" dirty="0" err="1"/>
              <a:t>докумен-тов</a:t>
            </a:r>
            <a:r>
              <a:rPr lang="ru-RU" sz="2400" dirty="0"/>
              <a:t> – сопроводительное письмо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43600" y="2444541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Вкладывать титульные листы в пакет документов</a:t>
            </a:r>
            <a:endParaRPr lang="ru-RU" sz="2400" dirty="0"/>
          </a:p>
        </p:txBody>
      </p:sp>
      <p:sp>
        <p:nvSpPr>
          <p:cNvPr id="18" name="Рамка 17"/>
          <p:cNvSpPr/>
          <p:nvPr/>
        </p:nvSpPr>
        <p:spPr>
          <a:xfrm>
            <a:off x="107504" y="2499111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08104" y="1384354"/>
            <a:ext cx="0" cy="514099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99593" y="3385978"/>
            <a:ext cx="460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Размер шрифта необходимо использовать 12 или 14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43600" y="3385977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Размер </a:t>
            </a:r>
            <a:r>
              <a:rPr lang="ru-RU" sz="2400" dirty="0">
                <a:solidFill>
                  <a:prstClr val="black"/>
                </a:solidFill>
              </a:rPr>
              <a:t>шрифта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до 12 или более 16</a:t>
            </a:r>
            <a:endParaRPr lang="ru-RU" sz="2400" dirty="0"/>
          </a:p>
        </p:txBody>
      </p:sp>
      <p:sp>
        <p:nvSpPr>
          <p:cNvPr id="27" name="Рамка 26"/>
          <p:cNvSpPr/>
          <p:nvPr/>
        </p:nvSpPr>
        <p:spPr>
          <a:xfrm>
            <a:off x="107504" y="3440548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99593" y="4244741"/>
            <a:ext cx="4536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Документы на конкурс </a:t>
            </a:r>
            <a:r>
              <a:rPr lang="ru-RU" sz="2400" dirty="0" err="1"/>
              <a:t>предос-тавляются</a:t>
            </a:r>
            <a:r>
              <a:rPr lang="ru-RU" sz="2400" dirty="0"/>
              <a:t> в папке, разложенные в файлы по видам документов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43600" y="4614073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Сшивать </a:t>
            </a:r>
            <a:r>
              <a:rPr lang="ru-RU" sz="2400" dirty="0">
                <a:solidFill>
                  <a:prstClr val="black"/>
                </a:solidFill>
              </a:rPr>
              <a:t>документы</a:t>
            </a:r>
            <a:endParaRPr lang="ru-RU" sz="2400" dirty="0"/>
          </a:p>
        </p:txBody>
      </p:sp>
      <p:sp>
        <p:nvSpPr>
          <p:cNvPr id="30" name="Рамка 29"/>
          <p:cNvSpPr/>
          <p:nvPr/>
        </p:nvSpPr>
        <p:spPr>
          <a:xfrm>
            <a:off x="107504" y="4497895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99593" y="5468877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Листы в документах не скреп-</a:t>
            </a:r>
            <a:r>
              <a:rPr lang="ru-RU" sz="2400" dirty="0" err="1"/>
              <a:t>ляются</a:t>
            </a:r>
            <a:r>
              <a:rPr lang="ru-RU" sz="2400" dirty="0"/>
              <a:t>. Могут фиксироваться скрепками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83344" y="5469031"/>
            <a:ext cx="338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Скреплять </a:t>
            </a:r>
            <a:r>
              <a:rPr lang="ru-RU" sz="2400" dirty="0">
                <a:solidFill>
                  <a:prstClr val="black"/>
                </a:solidFill>
              </a:rPr>
              <a:t>документы </a:t>
            </a:r>
            <a:r>
              <a:rPr lang="ru-RU" sz="2400" dirty="0" err="1">
                <a:solidFill>
                  <a:prstClr val="black"/>
                </a:solidFill>
              </a:rPr>
              <a:t>степлером</a:t>
            </a:r>
            <a:r>
              <a:rPr lang="ru-RU" sz="2400" dirty="0">
                <a:solidFill>
                  <a:prstClr val="black"/>
                </a:solidFill>
              </a:rPr>
              <a:t> или использовать дырокол</a:t>
            </a:r>
            <a:endParaRPr lang="ru-RU" sz="2400" dirty="0"/>
          </a:p>
        </p:txBody>
      </p:sp>
      <p:sp>
        <p:nvSpPr>
          <p:cNvPr id="33" name="Рамка 32"/>
          <p:cNvSpPr/>
          <p:nvPr/>
        </p:nvSpPr>
        <p:spPr>
          <a:xfrm>
            <a:off x="107504" y="5683122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99593" y="2420888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99592" y="3356992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99592" y="4221088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899592" y="5445224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74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94" y="188640"/>
            <a:ext cx="915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B82300"/>
                </a:solidFill>
              </a:rPr>
              <a:t>Методические рекомендации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0934B0-C675-7D9E-F7B4-321C01AA7323}"/>
              </a:ext>
            </a:extLst>
          </p:cNvPr>
          <p:cNvSpPr txBox="1"/>
          <p:nvPr/>
        </p:nvSpPr>
        <p:spPr>
          <a:xfrm flipH="1">
            <a:off x="595489" y="1259284"/>
            <a:ext cx="51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Формы и образцы </a:t>
            </a:r>
            <a:r>
              <a:rPr lang="ru-RU" sz="2400" dirty="0"/>
              <a:t>документов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4AE8BE-7F2D-72D6-29BD-C80CF99716BD}"/>
              </a:ext>
            </a:extLst>
          </p:cNvPr>
          <p:cNvSpPr txBox="1"/>
          <p:nvPr/>
        </p:nvSpPr>
        <p:spPr>
          <a:xfrm flipH="1">
            <a:off x="1322336" y="2122914"/>
            <a:ext cx="718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Требования </a:t>
            </a:r>
            <a:r>
              <a:rPr lang="ru-RU" sz="2400" b="1" dirty="0"/>
              <a:t>к срокам</a:t>
            </a:r>
            <a:r>
              <a:rPr lang="ru-RU" sz="2400" dirty="0"/>
              <a:t> предоставления документов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01A6B7-12B1-F1F1-B9DB-0C88972D65FC}"/>
              </a:ext>
            </a:extLst>
          </p:cNvPr>
          <p:cNvSpPr txBox="1"/>
          <p:nvPr/>
        </p:nvSpPr>
        <p:spPr>
          <a:xfrm flipH="1">
            <a:off x="2889863" y="3850174"/>
            <a:ext cx="64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Рекомендации </a:t>
            </a:r>
            <a:r>
              <a:rPr lang="ru-RU" sz="2400" b="1" dirty="0"/>
              <a:t>по заполнению Заявки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AF0D11-1CC2-E187-CC91-55A495915741}"/>
              </a:ext>
            </a:extLst>
          </p:cNvPr>
          <p:cNvSpPr txBox="1"/>
          <p:nvPr/>
        </p:nvSpPr>
        <p:spPr>
          <a:xfrm flipH="1">
            <a:off x="3503257" y="4713804"/>
            <a:ext cx="561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Рекомендации </a:t>
            </a:r>
            <a:r>
              <a:rPr lang="ru-RU" sz="2400" b="1" dirty="0"/>
              <a:t>к Приложениям </a:t>
            </a:r>
            <a:r>
              <a:rPr lang="ru-RU" sz="2400" dirty="0"/>
              <a:t>к Заявке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23BEEF-88A2-23EA-8A2D-3F955848D66D}"/>
              </a:ext>
            </a:extLst>
          </p:cNvPr>
          <p:cNvSpPr txBox="1"/>
          <p:nvPr/>
        </p:nvSpPr>
        <p:spPr>
          <a:xfrm flipH="1">
            <a:off x="2117538" y="2987942"/>
            <a:ext cx="718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Требования </a:t>
            </a:r>
            <a:r>
              <a:rPr lang="ru-RU" sz="2400" b="1" dirty="0"/>
              <a:t>к содержанию </a:t>
            </a:r>
            <a:r>
              <a:rPr lang="ru-RU" sz="2400" dirty="0"/>
              <a:t>документов</a:t>
            </a:r>
          </a:p>
        </p:txBody>
      </p:sp>
      <p:sp>
        <p:nvSpPr>
          <p:cNvPr id="3" name="Ромб 2">
            <a:extLst>
              <a:ext uri="{FF2B5EF4-FFF2-40B4-BE49-F238E27FC236}">
                <a16:creationId xmlns="" xmlns:a16="http://schemas.microsoft.com/office/drawing/2014/main" id="{7C9656BC-0BFA-6C47-6FC4-189663835622}"/>
              </a:ext>
            </a:extLst>
          </p:cNvPr>
          <p:cNvSpPr/>
          <p:nvPr/>
        </p:nvSpPr>
        <p:spPr>
          <a:xfrm>
            <a:off x="235449" y="129928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="" xmlns:a16="http://schemas.microsoft.com/office/drawing/2014/main" id="{A8A0E4E4-EDF1-7763-5362-6B03D408CA87}"/>
              </a:ext>
            </a:extLst>
          </p:cNvPr>
          <p:cNvSpPr/>
          <p:nvPr/>
        </p:nvSpPr>
        <p:spPr>
          <a:xfrm>
            <a:off x="962296" y="216291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8CCD85F0-C5E5-993A-6861-030AC423F2D8}"/>
              </a:ext>
            </a:extLst>
          </p:cNvPr>
          <p:cNvSpPr/>
          <p:nvPr/>
        </p:nvSpPr>
        <p:spPr>
          <a:xfrm>
            <a:off x="1819624" y="302654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AC45205E-086E-1CEE-2D9A-092372FA778E}"/>
              </a:ext>
            </a:extLst>
          </p:cNvPr>
          <p:cNvSpPr/>
          <p:nvPr/>
        </p:nvSpPr>
        <p:spPr>
          <a:xfrm>
            <a:off x="2529823" y="389017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72A680DC-1A94-61FB-F6F3-75FD29A903F4}"/>
              </a:ext>
            </a:extLst>
          </p:cNvPr>
          <p:cNvSpPr/>
          <p:nvPr/>
        </p:nvSpPr>
        <p:spPr>
          <a:xfrm>
            <a:off x="3143217" y="4753807"/>
            <a:ext cx="360040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F44B80E-3FEA-3AE2-BF66-F6750324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9" y="4413949"/>
            <a:ext cx="2212338" cy="22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омб 14">
            <a:extLst>
              <a:ext uri="{FF2B5EF4-FFF2-40B4-BE49-F238E27FC236}">
                <a16:creationId xmlns="" xmlns:a16="http://schemas.microsoft.com/office/drawing/2014/main" id="{E92E936F-308D-312D-4209-9E8383C68FDD}"/>
              </a:ext>
            </a:extLst>
          </p:cNvPr>
          <p:cNvSpPr/>
          <p:nvPr/>
        </p:nvSpPr>
        <p:spPr>
          <a:xfrm>
            <a:off x="2709843" y="5877272"/>
            <a:ext cx="5966613" cy="381657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3" grpId="0" animBg="1"/>
      <p:bldP spid="5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7053" r="7423" b="5713"/>
          <a:stretch/>
        </p:blipFill>
        <p:spPr bwMode="auto">
          <a:xfrm>
            <a:off x="899593" y="3032012"/>
            <a:ext cx="4660170" cy="36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412776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Печать осуществляется на белой бумаге. Рекомендуемая плотность 80 г/м2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ТРЕБОВАНИЯ К ОФОРМЛЕНИЮ</a:t>
            </a:r>
            <a:endParaRPr lang="ru-RU"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3" y="1597441"/>
            <a:ext cx="295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Печать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на фотобумаге </a:t>
            </a:r>
            <a:endParaRPr lang="ru-RU" sz="2400" dirty="0"/>
          </a:p>
        </p:txBody>
      </p:sp>
      <p:sp>
        <p:nvSpPr>
          <p:cNvPr id="12" name="Рамка 11"/>
          <p:cNvSpPr/>
          <p:nvPr/>
        </p:nvSpPr>
        <p:spPr>
          <a:xfrm>
            <a:off x="107503" y="1652009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8284" y="922687"/>
            <a:ext cx="213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ЗАПРЕЩАЕТСЯ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6582" y="922689"/>
            <a:ext cx="3918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863D"/>
                </a:solidFill>
              </a:rPr>
              <a:t>НЕОБХОДИМО СОБЛЮДАТЬ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20876" y="2800792"/>
            <a:ext cx="3446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Закреплять </a:t>
            </a:r>
            <a:r>
              <a:rPr lang="ru-RU" sz="2400" dirty="0">
                <a:solidFill>
                  <a:prstClr val="black"/>
                </a:solidFill>
              </a:rPr>
              <a:t>файлы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в папке на крепления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с оборотной стороны документов</a:t>
            </a:r>
            <a:endParaRPr lang="ru-RU" sz="2400" dirty="0"/>
          </a:p>
        </p:txBody>
      </p:sp>
      <p:sp>
        <p:nvSpPr>
          <p:cNvPr id="18" name="Рамка 17"/>
          <p:cNvSpPr/>
          <p:nvPr/>
        </p:nvSpPr>
        <p:spPr>
          <a:xfrm>
            <a:off x="107504" y="2940605"/>
            <a:ext cx="720081" cy="721859"/>
          </a:xfrm>
          <a:prstGeom prst="frame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7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620876" y="1434122"/>
            <a:ext cx="0" cy="514099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99593" y="2708920"/>
            <a:ext cx="8064895" cy="0"/>
          </a:xfrm>
          <a:prstGeom prst="line">
            <a:avLst/>
          </a:prstGeom>
          <a:ln w="57150">
            <a:solidFill>
              <a:srgbClr val="00863D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utoShape 6" descr="blob:https://web.telegram.org/49cf7024-522a-4bc1-831b-c4e9cc5bee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telegram.org/49cf7024-522a-4bc1-831b-c4e9cc5bee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3427" y="2940605"/>
            <a:ext cx="2448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Файлы закрепляются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папке так, чтобы штырьки крепления файлов были видны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лицевой стороны документов</a:t>
            </a:r>
          </a:p>
        </p:txBody>
      </p:sp>
      <p:sp>
        <p:nvSpPr>
          <p:cNvPr id="9" name="AutoShape 11" descr="blob:https://web.telegram.org/1671f66f-debe-490b-8b21-da66b0e7b67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4487" r="4176" b="5269"/>
          <a:stretch/>
        </p:blipFill>
        <p:spPr bwMode="auto">
          <a:xfrm rot="16200000">
            <a:off x="6226286" y="3914343"/>
            <a:ext cx="2379457" cy="32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4" descr="blob:https://web.telegram.org/1671f66f-debe-490b-8b21-da66b0e7b67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6" descr="blob:https://web.telegram.org/1671f66f-debe-490b-8b21-da66b0e7b67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91880" y="4244852"/>
            <a:ext cx="169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863D"/>
                </a:solidFill>
              </a:rPr>
              <a:t>ЛИЦЕВАЯ СТОРОНА ДОКУМЕНТА</a:t>
            </a:r>
          </a:p>
        </p:txBody>
      </p:sp>
      <p:sp>
        <p:nvSpPr>
          <p:cNvPr id="22" name="Нашивка 21"/>
          <p:cNvSpPr/>
          <p:nvPr/>
        </p:nvSpPr>
        <p:spPr>
          <a:xfrm rot="5400000">
            <a:off x="4872901" y="3142679"/>
            <a:ext cx="273452" cy="44320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872901" y="3405187"/>
            <a:ext cx="273452" cy="44320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872901" y="3678639"/>
            <a:ext cx="273452" cy="443206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37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67847F-9B62-42F2-9D34-444524229092}"/>
              </a:ext>
            </a:extLst>
          </p:cNvPr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ЗАПОЛНЕНИЕ ЗАЯВКИ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590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D080BF-7F26-06D7-A434-81BED6AE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6792"/>
            <a:ext cx="9144000" cy="4162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7E76A0-9DD8-23C9-563E-1BCB358ABF96}"/>
              </a:ext>
            </a:extLst>
          </p:cNvPr>
          <p:cNvSpPr txBox="1"/>
          <p:nvPr/>
        </p:nvSpPr>
        <p:spPr>
          <a:xfrm>
            <a:off x="4852422" y="27332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Название приложения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К МЕТОДИЧКЕ!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Эти слова УДАЛЯЮТСЯ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43EE3A83-05F0-8C96-9DD5-118BE96113CB}"/>
              </a:ext>
            </a:extLst>
          </p:cNvPr>
          <p:cNvSpPr/>
          <p:nvPr/>
        </p:nvSpPr>
        <p:spPr>
          <a:xfrm rot="1189657">
            <a:off x="6766655" y="1486930"/>
            <a:ext cx="976826" cy="2723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0FB6F8-AC26-7B84-5D3E-A5EECCDDC5C4}"/>
              </a:ext>
            </a:extLst>
          </p:cNvPr>
          <p:cNvSpPr txBox="1"/>
          <p:nvPr/>
        </p:nvSpPr>
        <p:spPr>
          <a:xfrm>
            <a:off x="2565424" y="2438341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НАЗВАНИЕ КОМИСИИ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НЕ УДАЛЯТЬ 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И НЕ МЕНЯТЬ!!!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="" xmlns:a16="http://schemas.microsoft.com/office/drawing/2014/main" id="{8DE97003-84AD-0A18-7DCE-3AFF00DBB88E}"/>
              </a:ext>
            </a:extLst>
          </p:cNvPr>
          <p:cNvSpPr/>
          <p:nvPr/>
        </p:nvSpPr>
        <p:spPr>
          <a:xfrm flipH="1">
            <a:off x="4869680" y="2623007"/>
            <a:ext cx="253354" cy="1200329"/>
          </a:xfrm>
          <a:prstGeom prst="rightBrace">
            <a:avLst>
              <a:gd name="adj1" fmla="val 52883"/>
              <a:gd name="adj2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6941E2-AFE8-C958-2423-D86426505189}"/>
              </a:ext>
            </a:extLst>
          </p:cNvPr>
          <p:cNvSpPr txBox="1"/>
          <p:nvPr/>
        </p:nvSpPr>
        <p:spPr>
          <a:xfrm>
            <a:off x="-131342" y="155679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НАЗВАНИЕ ЗАЯВКИ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УДАЛЯТЬ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НЕ МЕНЯТЬ!!!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A82E8DD1-C642-CC0A-2B73-9A22ABBE6B86}"/>
              </a:ext>
            </a:extLst>
          </p:cNvPr>
          <p:cNvSpPr/>
          <p:nvPr/>
        </p:nvSpPr>
        <p:spPr>
          <a:xfrm rot="3430631">
            <a:off x="908075" y="3295829"/>
            <a:ext cx="1440824" cy="2912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540504-A9B2-4B8B-8EEA-4C309262C68D}"/>
              </a:ext>
            </a:extLst>
          </p:cNvPr>
          <p:cNvSpPr txBox="1"/>
          <p:nvPr/>
        </p:nvSpPr>
        <p:spPr>
          <a:xfrm>
            <a:off x="4414660" y="5826219"/>
            <a:ext cx="458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Для участия в конкурсе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НЕ УДАЛЯТЬ И НЕ МЕНЯТЬ!!!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86CBFDD7-0762-69ED-AFB2-3159F0EF371E}"/>
              </a:ext>
            </a:extLst>
          </p:cNvPr>
          <p:cNvSpPr/>
          <p:nvPr/>
        </p:nvSpPr>
        <p:spPr>
          <a:xfrm rot="3679060">
            <a:off x="4692014" y="5257082"/>
            <a:ext cx="1143951" cy="25899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9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2" grpId="0" animBg="1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645" y="980728"/>
            <a:ext cx="8438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В основном все пункты заявки </a:t>
            </a:r>
          </a:p>
          <a:p>
            <a:pPr algn="ctr"/>
            <a:r>
              <a:rPr lang="ru-RU" sz="2800" b="1" dirty="0">
                <a:solidFill>
                  <a:srgbClr val="00863D"/>
                </a:solidFill>
              </a:rPr>
              <a:t>ОБЯЗАТЕЛЬНЫ для заполнения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5866239"/>
            <a:ext cx="3427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пункты 11, 27, 29, 30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17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ЧТО ЗАПОЛНЯТЬ?</a:t>
            </a:r>
            <a:endParaRPr lang="ru-RU" sz="32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696" y="5568255"/>
            <a:ext cx="34537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НЕ ОБЯЗАТЕЛЬНЫ </a:t>
            </a:r>
          </a:p>
          <a:p>
            <a:pPr lvl="0"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для заполнения: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0463" y="2567806"/>
            <a:ext cx="5353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ЗАПОЛНЯЕТСЯ ОБЯЗАТЕЛЬНО, ЕСЛИ </a:t>
            </a:r>
            <a:r>
              <a:rPr lang="ru-RU" sz="2000" dirty="0">
                <a:solidFill>
                  <a:prstClr val="black"/>
                </a:solidFill>
              </a:rPr>
              <a:t>инициатором общественного проекта является население муниципального образования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1973" y="2721695"/>
            <a:ext cx="1720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пункт </a:t>
            </a:r>
            <a:r>
              <a:rPr lang="ru-RU" sz="4400" b="1" dirty="0">
                <a:solidFill>
                  <a:srgbClr val="C00000"/>
                </a:solidFill>
              </a:rPr>
              <a:t>15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39" y="2040233"/>
            <a:ext cx="2178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ПРИ ЭТОМ: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9304" y="4140841"/>
            <a:ext cx="503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ЗАПОЛНЯЮТСЯ ОБЯЗАТЕЛЬНО, ЕСЛИ </a:t>
            </a:r>
            <a:r>
              <a:rPr lang="ru-RU" sz="2000" dirty="0">
                <a:solidFill>
                  <a:prstClr val="black"/>
                </a:solidFill>
              </a:rPr>
              <a:t>общественный проект реализуется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на дворовой территории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95997"/>
            <a:ext cx="2945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пункты </a:t>
            </a:r>
            <a:r>
              <a:rPr lang="ru-RU" sz="4400" b="1" dirty="0">
                <a:solidFill>
                  <a:srgbClr val="C00000"/>
                </a:solidFill>
              </a:rPr>
              <a:t>19 </a:t>
            </a:r>
            <a:r>
              <a:rPr lang="ru-RU" sz="2800" dirty="0"/>
              <a:t>и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rgbClr val="C00000"/>
                </a:solidFill>
              </a:rPr>
              <a:t>20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275856" y="4464693"/>
            <a:ext cx="545687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275856" y="2890391"/>
            <a:ext cx="545687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32160" y="5911825"/>
            <a:ext cx="1010402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Городской округ/муниципальный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52137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32" y="2501157"/>
            <a:ext cx="3209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городских округов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224156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Городской округ Октябрьск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435255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832" y="3884275"/>
            <a:ext cx="366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внутригородских районов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607274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Городской округ Самара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843477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832" y="5292497"/>
            <a:ext cx="366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поселений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902259"/>
            <a:ext cx="4003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Муниципальный район Алексеевский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39951" y="2385740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39950" y="3712293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139949" y="5189315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Внутригородской район/поселение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52137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32" y="2501157"/>
            <a:ext cx="3209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городских округов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1" y="1900991"/>
            <a:ext cx="3816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ЗАПОЛНЯЕТСЯ </a:t>
            </a:r>
          </a:p>
          <a:p>
            <a:r>
              <a:rPr lang="ru-RU" sz="2400" i="1" u="sng" dirty="0" smtClean="0">
                <a:solidFill>
                  <a:prstClr val="black"/>
                </a:solidFill>
              </a:rPr>
              <a:t>ставится прочерк «-» </a:t>
            </a:r>
          </a:p>
          <a:p>
            <a:r>
              <a:rPr lang="ru-RU" sz="2400" i="1" u="sng" dirty="0" smtClean="0">
                <a:solidFill>
                  <a:prstClr val="black"/>
                </a:solidFill>
              </a:rPr>
              <a:t>или пишется слово «нет»</a:t>
            </a:r>
            <a:endParaRPr lang="ru-RU" sz="2400" i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435255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832" y="3884275"/>
            <a:ext cx="366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внутригородских районов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607274"/>
            <a:ext cx="4003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Внутригородской район Самарский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843477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832" y="5292497"/>
            <a:ext cx="366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поселений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902259"/>
            <a:ext cx="4003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Сельское поселение Алексеевка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39951" y="2385740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39950" y="3712293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139949" y="5189315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7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3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Населенный пункт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52137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32" y="2501157"/>
            <a:ext cx="3209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городских округов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844824"/>
            <a:ext cx="400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ЗАПОЛНЯЕТСЯ </a:t>
            </a:r>
          </a:p>
          <a:p>
            <a:pPr lvl="0"/>
            <a:r>
              <a:rPr lang="ru-RU" sz="2400" i="1" u="sng" dirty="0">
                <a:solidFill>
                  <a:prstClr val="black"/>
                </a:solidFill>
              </a:rPr>
              <a:t>ставится прочерк «-» </a:t>
            </a:r>
          </a:p>
          <a:p>
            <a:pPr lvl="0"/>
            <a:r>
              <a:rPr lang="ru-RU" sz="2400" i="1" u="sng" dirty="0">
                <a:solidFill>
                  <a:prstClr val="black"/>
                </a:solidFill>
              </a:rPr>
              <a:t>или пишется слово «нет»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588112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832" y="4037132"/>
            <a:ext cx="366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внутригородских районов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380799"/>
            <a:ext cx="400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ЗАПОЛНЯЕТСЯ </a:t>
            </a:r>
          </a:p>
          <a:p>
            <a:pPr lvl="0"/>
            <a:r>
              <a:rPr lang="ru-RU" sz="2400" i="1" u="sng" dirty="0">
                <a:solidFill>
                  <a:prstClr val="black"/>
                </a:solidFill>
              </a:rPr>
              <a:t>ставится прочерк «-» </a:t>
            </a:r>
          </a:p>
          <a:p>
            <a:pPr lvl="0"/>
            <a:r>
              <a:rPr lang="ru-RU" sz="2400" i="1" u="sng" dirty="0">
                <a:solidFill>
                  <a:prstClr val="black"/>
                </a:solidFill>
              </a:rPr>
              <a:t>или пишется слово «нет»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956134"/>
            <a:ext cx="3466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832" y="5405154"/>
            <a:ext cx="366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поселений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0" y="5174321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Село Алексеевка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39951" y="2385740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39950" y="3865150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139949" y="5301972"/>
            <a:ext cx="629227" cy="2308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4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Наименование общественного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216" y="3861048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Примеры заполнения: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403" y="4340710"/>
            <a:ext cx="400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«Ветер перемен» – благоустройство парка Победы в селе Алексеевка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401" y="5541039"/>
            <a:ext cx="4003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«Хорошая дорога» – устройство тротуара </a:t>
            </a:r>
          </a:p>
          <a:p>
            <a:r>
              <a:rPr lang="ru-RU" sz="2400" dirty="0">
                <a:solidFill>
                  <a:prstClr val="black"/>
                </a:solidFill>
              </a:rPr>
              <a:t>по ул. Приморской, д. 15</a:t>
            </a:r>
            <a:endParaRPr lang="ru-RU" sz="2400" dirty="0"/>
          </a:p>
        </p:txBody>
      </p:sp>
      <p:sp>
        <p:nvSpPr>
          <p:cNvPr id="7" name="Ромб 6"/>
          <p:cNvSpPr/>
          <p:nvPr/>
        </p:nvSpPr>
        <p:spPr>
          <a:xfrm>
            <a:off x="164217" y="440575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64216" y="5625373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79040" y="1484784"/>
            <a:ext cx="538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«_________» – _____________________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520" y="245533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поселений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муниципальных районов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городских округов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внутригородских районов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521" y="2080147"/>
            <a:ext cx="3809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 указываются названия: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07280" y="2097545"/>
            <a:ext cx="4629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Поселения указывают название: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51296" y="2541812"/>
            <a:ext cx="408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населенного пункта без сокращений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/>
              <a:t>(поселок, село, деревня)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4382368" y="-2270730"/>
            <a:ext cx="397941" cy="8800272"/>
          </a:xfrm>
          <a:prstGeom prst="rightBrace">
            <a:avLst>
              <a:gd name="adj1" fmla="val 32943"/>
              <a:gd name="adj2" fmla="val 7440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5400000">
            <a:off x="4462163" y="-849641"/>
            <a:ext cx="211959" cy="8798656"/>
          </a:xfrm>
          <a:prstGeom prst="rightBracket">
            <a:avLst>
              <a:gd name="adj" fmla="val 7847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75508" y="1545178"/>
            <a:ext cx="816772" cy="2556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1" y="4411849"/>
            <a:ext cx="3024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ул.</a:t>
            </a:r>
            <a:r>
              <a:rPr lang="ru-RU" sz="2000" b="1" dirty="0"/>
              <a:t> </a:t>
            </a:r>
            <a:r>
              <a:rPr lang="ru-RU" sz="2000" dirty="0"/>
              <a:t>Приморск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ой</a:t>
            </a:r>
            <a:r>
              <a:rPr lang="ru-RU" sz="2000" dirty="0"/>
              <a:t>,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д. </a:t>
            </a:r>
            <a:r>
              <a:rPr lang="ru-RU" sz="2000" dirty="0"/>
              <a:t>15 </a:t>
            </a:r>
          </a:p>
          <a:p>
            <a:r>
              <a:rPr lang="ru-RU" sz="2000" dirty="0"/>
              <a:t>(родительный падеж)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3944087"/>
            <a:ext cx="416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Особенности заполнения:</a:t>
            </a:r>
          </a:p>
        </p:txBody>
      </p:sp>
      <p:sp>
        <p:nvSpPr>
          <p:cNvPr id="30" name="Ромб 29"/>
          <p:cNvSpPr/>
          <p:nvPr/>
        </p:nvSpPr>
        <p:spPr>
          <a:xfrm>
            <a:off x="4448688" y="441184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4448688" y="5319498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55713" y="5725705"/>
            <a:ext cx="4166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 fontAlgn="ctr"/>
            <a:r>
              <a:rPr lang="ru-RU" sz="2000" dirty="0"/>
              <a:t>благоустройство, восстановление, обустройство, создание, установка, устройство, закупка, приобретение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70382" y="5325595"/>
            <a:ext cx="4273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63D"/>
                </a:solidFill>
              </a:rPr>
              <a:t>Рекомендуется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использовать слова: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7" grpId="0" animBg="1"/>
      <p:bldP spid="21" grpId="0" animBg="1"/>
      <p:bldP spid="22" grpId="0"/>
      <p:bldP spid="8" grpId="0" build="p"/>
      <p:bldP spid="9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2" grpId="0" animBg="1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5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Адрес и (или) географические координаты 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характерных точек границ объекта общественной инфраструктуры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3611211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4707" y="4090873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ул. Зеленая, д. 10, д. 15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4705" y="4619323"/>
            <a:ext cx="2430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Координаты:</a:t>
            </a:r>
            <a:endParaRPr lang="ru-RU" sz="2400" dirty="0"/>
          </a:p>
        </p:txBody>
      </p:sp>
      <p:sp>
        <p:nvSpPr>
          <p:cNvPr id="35" name="Ромб 34"/>
          <p:cNvSpPr/>
          <p:nvPr/>
        </p:nvSpPr>
        <p:spPr>
          <a:xfrm>
            <a:off x="251521" y="4155915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Ромб 37"/>
          <p:cNvSpPr/>
          <p:nvPr/>
        </p:nvSpPr>
        <p:spPr>
          <a:xfrm>
            <a:off x="251520" y="4661266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3920436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Наименование МО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УКАЗЫВАЕТСЯ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488480" y="4209049"/>
            <a:ext cx="947616" cy="1942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027693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Координаты точек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ВСЕМУ ПЕРИМЕТРУ </a:t>
            </a:r>
            <a:r>
              <a:rPr lang="ru-RU" sz="2400" dirty="0">
                <a:solidFill>
                  <a:srgbClr val="C00000"/>
                </a:solidFill>
              </a:rPr>
              <a:t>объекта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4488480" y="5530732"/>
            <a:ext cx="947616" cy="1942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932" y="5027692"/>
            <a:ext cx="4122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ХХ.ХХХХХХ, ХХ.ХХХХХХ;</a:t>
            </a:r>
          </a:p>
          <a:p>
            <a:pPr algn="ctr"/>
            <a:r>
              <a:rPr lang="ru-RU" sz="2400" dirty="0"/>
              <a:t>ХХ.ХХХХХХ, ХХ.ХХХХХХ;</a:t>
            </a:r>
          </a:p>
          <a:p>
            <a:pPr algn="ctr"/>
            <a:r>
              <a:rPr lang="ru-RU" sz="2400" dirty="0"/>
              <a:t>ХХ.ХХХХХХ, ХХ.ХХХХХХ;</a:t>
            </a:r>
          </a:p>
          <a:p>
            <a:pPr algn="ctr"/>
            <a:r>
              <a:rPr lang="ru-RU" sz="2400" dirty="0"/>
              <a:t>ХХ.ХХХХХХ, ХХ.ХХХХХХ.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23620" y="2449750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 (ИЛИ)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1541" y="2060848"/>
            <a:ext cx="2643587" cy="1224136"/>
            <a:chOff x="431541" y="2060848"/>
            <a:chExt cx="2643587" cy="122413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55513" y="2265085"/>
              <a:ext cx="233608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/>
                <a:t>Название улиц </a:t>
              </a:r>
            </a:p>
            <a:p>
              <a:pPr algn="ctr"/>
              <a:r>
                <a:rPr lang="ru-RU" sz="2400" dirty="0"/>
                <a:t>и номера домов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31541" y="2060848"/>
              <a:ext cx="2643587" cy="1224136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88023" y="2060848"/>
            <a:ext cx="4104457" cy="1224136"/>
            <a:chOff x="4788023" y="2060848"/>
            <a:chExt cx="4104457" cy="122413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788023" y="2265083"/>
              <a:ext cx="41044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Координаты планируемого </a:t>
              </a:r>
            </a:p>
            <a:p>
              <a:pPr algn="ctr"/>
              <a:r>
                <a:rPr lang="ru-RU" sz="2400" dirty="0"/>
                <a:t>к реализации объекта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788024" y="2060848"/>
              <a:ext cx="4104456" cy="1224136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2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739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6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Информация о земельном участке (земле),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на котором планируется реализация общественного проекта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6199" y="5584017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9386" y="6135687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63:26:0802006</a:t>
            </a:r>
            <a:r>
              <a:rPr lang="ru-RU" sz="2400" b="1" dirty="0">
                <a:solidFill>
                  <a:prstClr val="black"/>
                </a:solidFill>
              </a:rPr>
              <a:t>:54</a:t>
            </a:r>
            <a:endParaRPr lang="ru-RU" sz="2400" b="1" dirty="0"/>
          </a:p>
        </p:txBody>
      </p:sp>
      <p:sp>
        <p:nvSpPr>
          <p:cNvPr id="35" name="Ромб 34"/>
          <p:cNvSpPr/>
          <p:nvPr/>
        </p:nvSpPr>
        <p:spPr>
          <a:xfrm>
            <a:off x="236200" y="620072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2567011"/>
            <a:ext cx="8532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адрес (наименование МО, названия улиц и номера домов)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4541" y="304570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координаты объекта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23413" y="2721525"/>
            <a:ext cx="161128" cy="15263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464" y="2060848"/>
            <a:ext cx="355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НЕ УКАЗЫВАЕТСЯ: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3413" y="3191298"/>
            <a:ext cx="161128" cy="15263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220" y="3681090"/>
            <a:ext cx="251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УКАЗЫВАЕТСЯ: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19147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кадастровый номер земельного участка (при его наличии)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4408" y="4352127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4540" y="4642123"/>
            <a:ext cx="800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кадастровый квартал земельного участка (при отсутствии кадастрового номера)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3413" y="4802779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60062" y="6135687"/>
            <a:ext cx="400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63:26:0802006</a:t>
            </a:r>
            <a:endParaRPr lang="ru-RU" sz="2400" dirty="0"/>
          </a:p>
        </p:txBody>
      </p:sp>
      <p:sp>
        <p:nvSpPr>
          <p:cNvPr id="26" name="Ромб 25"/>
          <p:cNvSpPr/>
          <p:nvPr/>
        </p:nvSpPr>
        <p:spPr>
          <a:xfrm>
            <a:off x="4766876" y="6200729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44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67847F-9B62-42F2-9D34-444524229092}"/>
              </a:ext>
            </a:extLst>
          </p:cNvPr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7821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7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Избирательные округа</a:t>
            </a:r>
            <a:br>
              <a:rPr lang="ru-RU" sz="3200" dirty="0">
                <a:latin typeface="+mj-lt"/>
                <a:cs typeface="Calibri" panose="020F0502020204030204" pitchFamily="34" charset="0"/>
              </a:rPr>
            </a:br>
            <a:r>
              <a:rPr lang="ru-RU" dirty="0">
                <a:latin typeface="+mj-lt"/>
                <a:cs typeface="Calibri" panose="020F0502020204030204" pitchFamily="34" charset="0"/>
              </a:rPr>
              <a:t>на территории реализации общественного проекта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35523" y="4653136"/>
            <a:ext cx="3544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446" y="1988482"/>
            <a:ext cx="251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УКАЗЫВАЕТСЯ: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8224" y="2511702"/>
            <a:ext cx="3471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номер избирательных </a:t>
            </a:r>
          </a:p>
          <a:p>
            <a:r>
              <a:rPr lang="ru-RU" sz="2400" dirty="0"/>
              <a:t>округов по уровням: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7096" y="2629654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634" y="4697228"/>
            <a:ext cx="499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Если на территории реализации общественного проекта выпадает несколько округов, номера округов в соответствующей строке указываются через запятую</a:t>
            </a:r>
          </a:p>
        </p:txBody>
      </p:sp>
      <p:sp>
        <p:nvSpPr>
          <p:cNvPr id="6" name="Половина рамки 5"/>
          <p:cNvSpPr/>
          <p:nvPr/>
        </p:nvSpPr>
        <p:spPr>
          <a:xfrm>
            <a:off x="107504" y="4581128"/>
            <a:ext cx="5112568" cy="472696"/>
          </a:xfrm>
          <a:prstGeom prst="halfFrame">
            <a:avLst>
              <a:gd name="adj1" fmla="val 17588"/>
              <a:gd name="adj2" fmla="val 198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342699"/>
            <a:ext cx="1996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федеральный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1598" y="333135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региональный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2787" y="3804364"/>
            <a:ext cx="234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/>
              <a:t>муниципальный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0387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63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96470" y="2721986"/>
            <a:ext cx="1237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163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378217" y="1844825"/>
            <a:ext cx="574756" cy="1948194"/>
          </a:xfrm>
          <a:prstGeom prst="rightBrace">
            <a:avLst>
              <a:gd name="adj1" fmla="val 47181"/>
              <a:gd name="adj2" fmla="val 50000"/>
            </a:avLst>
          </a:prstGeom>
          <a:noFill/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85103" y="1844824"/>
            <a:ext cx="2375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 </a:t>
            </a:r>
            <a:r>
              <a:rPr lang="ru-RU" sz="2400" b="1" dirty="0">
                <a:solidFill>
                  <a:srgbClr val="C00000"/>
                </a:solidFill>
              </a:rPr>
              <a:t>не номер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избирательного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округа</a:t>
            </a:r>
            <a:r>
              <a:rPr lang="ru-RU" sz="2400" dirty="0"/>
              <a:t>, а номер</a:t>
            </a:r>
          </a:p>
          <a:p>
            <a:pPr algn="ctr"/>
            <a:r>
              <a:rPr lang="ru-RU" sz="2400" dirty="0"/>
              <a:t>региона!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41829" y="3331354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Указывать его неверно!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06142"/>
              </p:ext>
            </p:extLst>
          </p:nvPr>
        </p:nvGraphicFramePr>
        <p:xfrm>
          <a:off x="5292080" y="5167692"/>
          <a:ext cx="3516012" cy="1559700"/>
        </p:xfrm>
        <a:graphic>
          <a:graphicData uri="http://schemas.openxmlformats.org/drawingml/2006/table">
            <a:tbl>
              <a:tblPr firstRow="1" firstCol="1" bandRow="1"/>
              <a:tblGrid>
                <a:gridCol w="708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округа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10, 11 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158 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35603" y="393305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Избирательный участок –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избирательный округ!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8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21" grpId="0"/>
      <p:bldP spid="22" grpId="0" animBg="1"/>
      <p:bldP spid="5" grpId="0"/>
      <p:bldP spid="6" grpId="0" animBg="1"/>
      <p:bldP spid="7" grpId="0"/>
      <p:bldP spid="27" grpId="0"/>
      <p:bldP spid="28" grpId="0"/>
      <p:bldP spid="8" grpId="0"/>
      <p:bldP spid="29" grpId="0"/>
      <p:bldP spid="9" grpId="0" animBg="1"/>
      <p:bldP spid="30" grpId="0" uiExpand="1" build="p"/>
      <p:bldP spid="32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8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Количество благополучателей</a:t>
            </a:r>
            <a:br>
              <a:rPr lang="ru-RU" sz="3200" dirty="0">
                <a:latin typeface="+mj-lt"/>
                <a:cs typeface="Calibri" panose="020F0502020204030204" pitchFamily="34" charset="0"/>
              </a:rPr>
            </a:br>
            <a:r>
              <a:rPr lang="ru-RU" dirty="0">
                <a:latin typeface="+mj-lt"/>
                <a:cs typeface="Calibri" panose="020F0502020204030204" pitchFamily="34" charset="0"/>
              </a:rPr>
              <a:t>по итогам реализации общественного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9717" y="2204864"/>
            <a:ext cx="143289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Формула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расчета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717" y="3150260"/>
            <a:ext cx="1576585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Элементы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формулы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476" y="4141029"/>
            <a:ext cx="1739066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Расчет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по формуле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6965" y="5097458"/>
            <a:ext cx="190797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Количество человек </a:t>
            </a:r>
          </a:p>
          <a:p>
            <a:pPr lvl="0" algn="ctr">
              <a:lnSpc>
                <a:spcPct val="85000"/>
              </a:lnSpc>
            </a:pPr>
            <a:r>
              <a:rPr lang="ru-RU" sz="2400" dirty="0">
                <a:solidFill>
                  <a:prstClr val="black"/>
                </a:solidFill>
                <a:ea typeface="MS Mincho"/>
                <a:cs typeface="Times New Roman"/>
              </a:rPr>
              <a:t>в год (итого)</a:t>
            </a:r>
            <a:endParaRPr lang="ru-RU" sz="36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9784" y="1600491"/>
            <a:ext cx="1982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Параметры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109413" y="232745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Ромб 33"/>
          <p:cNvSpPr/>
          <p:nvPr/>
        </p:nvSpPr>
        <p:spPr>
          <a:xfrm>
            <a:off x="107504" y="3325264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Ромб 34"/>
          <p:cNvSpPr/>
          <p:nvPr/>
        </p:nvSpPr>
        <p:spPr>
          <a:xfrm>
            <a:off x="109413" y="4316904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омб 35"/>
          <p:cNvSpPr/>
          <p:nvPr/>
        </p:nvSpPr>
        <p:spPr>
          <a:xfrm>
            <a:off x="109413" y="545942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44273" y="2236721"/>
            <a:ext cx="1509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условные </a:t>
            </a:r>
          </a:p>
          <a:p>
            <a:pPr algn="ctr"/>
            <a:r>
              <a:rPr lang="ru-RU" dirty="0"/>
              <a:t>обозначения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35467" y="2236720"/>
            <a:ext cx="116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элементы</a:t>
            </a:r>
          </a:p>
          <a:p>
            <a:pPr algn="ctr"/>
            <a:r>
              <a:rPr lang="ru-RU" dirty="0"/>
              <a:t>расчета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19038" y="2375219"/>
            <a:ext cx="1169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 = а + 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23299" y="1609062"/>
            <a:ext cx="2221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Указываются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87051" y="1580600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Пример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50468" y="3182118"/>
            <a:ext cx="1992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описание каждого </a:t>
            </a:r>
          </a:p>
          <a:p>
            <a:pPr algn="ctr"/>
            <a:r>
              <a:rPr lang="ru-RU" dirty="0"/>
              <a:t>обозначения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56133" y="3182117"/>
            <a:ext cx="132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значения </a:t>
            </a:r>
          </a:p>
          <a:p>
            <a:pPr algn="ctr"/>
            <a:r>
              <a:rPr lang="ru-RU" dirty="0"/>
              <a:t>элемента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953923" y="3050143"/>
            <a:ext cx="219007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dirty="0"/>
              <a:t>а – жители ул. Садо-</a:t>
            </a:r>
          </a:p>
          <a:p>
            <a:pPr lvl="0" algn="ctr">
              <a:lnSpc>
                <a:spcPct val="80000"/>
              </a:lnSpc>
            </a:pPr>
            <a:r>
              <a:rPr lang="ru-RU" dirty="0"/>
              <a:t>вой, д. 1; а = 10; </a:t>
            </a:r>
          </a:p>
          <a:p>
            <a:pPr lvl="0" algn="ctr">
              <a:lnSpc>
                <a:spcPct val="80000"/>
              </a:lnSpc>
            </a:pPr>
            <a:r>
              <a:rPr lang="ru-RU" dirty="0"/>
              <a:t>в – жители ул. </a:t>
            </a:r>
            <a:r>
              <a:rPr lang="ru-RU" dirty="0" err="1"/>
              <a:t>Виш-невой</a:t>
            </a:r>
            <a:r>
              <a:rPr lang="ru-RU" dirty="0"/>
              <a:t>, д. 2; в = 15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97931" y="4172985"/>
            <a:ext cx="189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математический расчет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931578" y="4172888"/>
            <a:ext cx="194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значения </a:t>
            </a:r>
            <a:r>
              <a:rPr lang="ru-RU" dirty="0" err="1"/>
              <a:t>элемен-тов</a:t>
            </a:r>
            <a:r>
              <a:rPr lang="ru-RU" dirty="0"/>
              <a:t> в формуле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36296" y="4307612"/>
            <a:ext cx="1501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 = 10 + 15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44158" y="5182741"/>
            <a:ext cx="339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результат математических вычислений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136835" y="5392082"/>
            <a:ext cx="1899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Бл = 25 чел / год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838090" y="1662895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948264" y="1662895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7861" y="2144389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7861" y="2948752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7861" y="4098246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35496" y="4892968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-36512" y="6165304"/>
            <a:ext cx="353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календарный год с даты </a:t>
            </a:r>
          </a:p>
          <a:p>
            <a:pPr algn="ctr"/>
            <a:r>
              <a:rPr lang="ru-RU" dirty="0"/>
              <a:t>завершения реализации проекта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330204" y="6140349"/>
            <a:ext cx="2583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посещаемость и частота пользования объектом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953923" y="6303803"/>
            <a:ext cx="1995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 УЧИТЫВАЕТСЯ </a:t>
            </a:r>
          </a:p>
        </p:txBody>
      </p:sp>
      <p:sp>
        <p:nvSpPr>
          <p:cNvPr id="82" name="Правая фигурная скобка 81"/>
          <p:cNvSpPr/>
          <p:nvPr/>
        </p:nvSpPr>
        <p:spPr>
          <a:xfrm rot="5400000">
            <a:off x="1211815" y="5879502"/>
            <a:ext cx="164523" cy="504172"/>
          </a:xfrm>
          <a:prstGeom prst="rightBrace">
            <a:avLst>
              <a:gd name="adj1" fmla="val 47181"/>
              <a:gd name="adj2" fmla="val 50000"/>
            </a:avLst>
          </a:prstGeom>
          <a:noFill/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773909" y="6070033"/>
            <a:ext cx="35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MS Mincho"/>
                <a:cs typeface="Times New Roman"/>
              </a:rPr>
              <a:t>!</a:t>
            </a:r>
            <a:endParaRPr lang="ru-RU" sz="4000" dirty="0"/>
          </a:p>
        </p:txBody>
      </p:sp>
      <p:sp>
        <p:nvSpPr>
          <p:cNvPr id="84" name="Половина рамки 83"/>
          <p:cNvSpPr/>
          <p:nvPr/>
        </p:nvSpPr>
        <p:spPr>
          <a:xfrm>
            <a:off x="4214832" y="6027196"/>
            <a:ext cx="4920598" cy="472696"/>
          </a:xfrm>
          <a:prstGeom prst="halfFrame">
            <a:avLst>
              <a:gd name="adj1" fmla="val 10840"/>
              <a:gd name="adj2" fmla="val 1084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7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9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Описание общественного проекта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9599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Количественные показатели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2276347"/>
            <a:ext cx="3816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Значения и единицы измерения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6246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Параметры и технические характеристики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02250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Размеры объекта или элементов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2319" y="1331859"/>
            <a:ext cx="2795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Не указываются: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6" name="Ромб 45"/>
          <p:cNvSpPr/>
          <p:nvPr/>
        </p:nvSpPr>
        <p:spPr>
          <a:xfrm>
            <a:off x="395536" y="199468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395536" y="2386392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омб 50"/>
          <p:cNvSpPr/>
          <p:nvPr/>
        </p:nvSpPr>
        <p:spPr>
          <a:xfrm>
            <a:off x="395536" y="277251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омб 53"/>
          <p:cNvSpPr/>
          <p:nvPr/>
        </p:nvSpPr>
        <p:spPr>
          <a:xfrm>
            <a:off x="395536" y="313255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12318" y="3481844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39552" y="394583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виды планируемых работ</a:t>
            </a:r>
          </a:p>
        </p:txBody>
      </p:sp>
      <p:sp>
        <p:nvSpPr>
          <p:cNvPr id="63" name="Ромб 62"/>
          <p:cNvSpPr/>
          <p:nvPr/>
        </p:nvSpPr>
        <p:spPr>
          <a:xfrm>
            <a:off x="395536" y="405092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27584" y="4377428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рамках проекта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27584" y="5805264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Вне рамок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5" y="4725144"/>
            <a:ext cx="719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основные элементы объекта и виды работ в рамках стоимости проекта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87624" y="6165304"/>
            <a:ext cx="704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элементы объекта или виды работ за пределами стоимости проекта, </a:t>
            </a:r>
          </a:p>
          <a:p>
            <a:r>
              <a:rPr lang="ru-RU" dirty="0"/>
              <a:t>без которых завершение реализации проекта невозможно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66456" y="4501165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72741" y="5929001"/>
            <a:ext cx="161128" cy="1526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5577500" y="2155559"/>
            <a:ext cx="3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ПОВЕСТВОВАТЕЛЬНЫЙ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87625" y="5087173"/>
            <a:ext cx="719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материалы, </a:t>
            </a:r>
            <a:r>
              <a:rPr lang="ru-RU" dirty="0"/>
              <a:t>из которых будут выполнены основные элементы объекта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87624" y="5435932"/>
            <a:ext cx="450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формы и расположение элементов объекта</a:t>
            </a:r>
          </a:p>
        </p:txBody>
      </p:sp>
      <p:sp>
        <p:nvSpPr>
          <p:cNvPr id="76" name="Ромб 75"/>
          <p:cNvSpPr/>
          <p:nvPr/>
        </p:nvSpPr>
        <p:spPr>
          <a:xfrm>
            <a:off x="1007605" y="481980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омб 76"/>
          <p:cNvSpPr/>
          <p:nvPr/>
        </p:nvSpPr>
        <p:spPr>
          <a:xfrm>
            <a:off x="1007605" y="518182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омб 77"/>
          <p:cNvSpPr/>
          <p:nvPr/>
        </p:nvSpPr>
        <p:spPr>
          <a:xfrm>
            <a:off x="1018229" y="5530588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омб 78"/>
          <p:cNvSpPr/>
          <p:nvPr/>
        </p:nvSpPr>
        <p:spPr>
          <a:xfrm>
            <a:off x="1007604" y="626925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87546" y="1438182"/>
            <a:ext cx="346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Стиль изложения текста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948264" y="1839397"/>
            <a:ext cx="270224" cy="3917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5667453" y="3759423"/>
            <a:ext cx="3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УКАЗЫВАЕТСЯ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380977" y="3042046"/>
            <a:ext cx="367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Проведение субботников</a:t>
            </a:r>
          </a:p>
        </p:txBody>
      </p:sp>
      <p:sp>
        <p:nvSpPr>
          <p:cNvPr id="85" name="Стрелка вниз 84"/>
          <p:cNvSpPr/>
          <p:nvPr/>
        </p:nvSpPr>
        <p:spPr>
          <a:xfrm>
            <a:off x="7038217" y="3443261"/>
            <a:ext cx="270224" cy="3917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8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2" grpId="0"/>
      <p:bldP spid="46" grpId="0" animBg="1"/>
      <p:bldP spid="49" grpId="0" animBg="1"/>
      <p:bldP spid="51" grpId="0" animBg="1"/>
      <p:bldP spid="54" grpId="0" animBg="1"/>
      <p:bldP spid="56" grpId="0"/>
      <p:bldP spid="59" grpId="0"/>
      <p:bldP spid="63" grpId="0" animBg="1"/>
      <p:bldP spid="64" grpId="0"/>
      <p:bldP spid="67" grpId="0"/>
      <p:bldP spid="8" grpId="0"/>
      <p:bldP spid="69" grpId="0"/>
      <p:bldP spid="70" grpId="0" animBg="1"/>
      <p:bldP spid="71" grpId="0" animBg="1"/>
      <p:bldP spid="72" grpId="0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9" grpId="0"/>
      <p:bldP spid="10" grpId="0" animBg="1"/>
      <p:bldP spid="80" grpId="0"/>
      <p:bldP spid="81" grpId="0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10</a:t>
            </a:r>
          </a:p>
          <a:p>
            <a:pPr algn="ctr"/>
            <a:r>
              <a:rPr lang="ru-RU" sz="3200" dirty="0">
                <a:latin typeface="+mj-lt"/>
                <a:cs typeface="Calibri" panose="020F0502020204030204" pitchFamily="34" charset="0"/>
              </a:rPr>
              <a:t>Количественные показатели,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которые будут достигнуты по итогам реализации общественного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023" y="1667832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256" y="2131824"/>
            <a:ext cx="4388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Элементы объекта с характеристикой единицы измерения</a:t>
            </a:r>
          </a:p>
        </p:txBody>
      </p:sp>
      <p:sp>
        <p:nvSpPr>
          <p:cNvPr id="5" name="Ромб 4"/>
          <p:cNvSpPr/>
          <p:nvPr/>
        </p:nvSpPr>
        <p:spPr>
          <a:xfrm>
            <a:off x="386241" y="223690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748" y="3688328"/>
            <a:ext cx="413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НЕЛЬЗЯ ИСПОЛЬЗОВАТЬ: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8616" y="3697868"/>
            <a:ext cx="417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МОЖНО ИСПОЛЬЗОВАТЬ: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0257" y="281537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Значение показателя с указанием единицы измерения</a:t>
            </a:r>
          </a:p>
        </p:txBody>
      </p:sp>
      <p:sp>
        <p:nvSpPr>
          <p:cNvPr id="25" name="Ромб 24"/>
          <p:cNvSpPr/>
          <p:nvPr/>
        </p:nvSpPr>
        <p:spPr>
          <a:xfrm>
            <a:off x="386241" y="292046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979187" y="2289913"/>
            <a:ext cx="270224" cy="391708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4979187" y="2986150"/>
            <a:ext cx="270224" cy="391708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35175" y="2131823"/>
            <a:ext cx="3701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протяженность …, объем …, </a:t>
            </a:r>
          </a:p>
          <a:p>
            <a:r>
              <a:rPr lang="ru-RU" sz="2000" dirty="0"/>
              <a:t>площадь …, длина …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15660" y="1667832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Пример: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35174" y="2956882"/>
            <a:ext cx="370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м., </a:t>
            </a:r>
            <a:r>
              <a:rPr lang="ru-RU" sz="2000" dirty="0" err="1"/>
              <a:t>м.кв</a:t>
            </a:r>
            <a:r>
              <a:rPr lang="ru-RU" sz="2000" dirty="0"/>
              <a:t>., </a:t>
            </a:r>
            <a:r>
              <a:rPr lang="ru-RU" sz="2000" dirty="0" err="1"/>
              <a:t>м.куб</a:t>
            </a:r>
            <a:r>
              <a:rPr lang="ru-RU" sz="2000" dirty="0"/>
              <a:t>., шт., ед., и др.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70890"/>
              </p:ext>
            </p:extLst>
          </p:nvPr>
        </p:nvGraphicFramePr>
        <p:xfrm>
          <a:off x="288748" y="4282296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Ограждение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200 ед.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22563"/>
              </p:ext>
            </p:extLst>
          </p:nvPr>
        </p:nvGraphicFramePr>
        <p:xfrm>
          <a:off x="288748" y="4909367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Газон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6775"/>
              </p:ext>
            </p:extLst>
          </p:nvPr>
        </p:nvGraphicFramePr>
        <p:xfrm>
          <a:off x="288748" y="5578440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Освещение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фонаря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57680"/>
              </p:ext>
            </p:extLst>
          </p:nvPr>
        </p:nvGraphicFramePr>
        <p:xfrm>
          <a:off x="288748" y="6226512"/>
          <a:ext cx="39952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Деревья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 ивы, 2 березы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16287"/>
              </p:ext>
            </p:extLst>
          </p:nvPr>
        </p:nvGraphicFramePr>
        <p:xfrm>
          <a:off x="4706721" y="4293096"/>
          <a:ext cx="42342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Протяженность ограждения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м.п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79023"/>
              </p:ext>
            </p:extLst>
          </p:nvPr>
        </p:nvGraphicFramePr>
        <p:xfrm>
          <a:off x="4706721" y="4930368"/>
          <a:ext cx="423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Площадь газона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м.кв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14013"/>
              </p:ext>
            </p:extLst>
          </p:nvPr>
        </p:nvGraphicFramePr>
        <p:xfrm>
          <a:off x="4706721" y="5588192"/>
          <a:ext cx="423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Светильники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 шт.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38761"/>
              </p:ext>
            </p:extLst>
          </p:nvPr>
        </p:nvGraphicFramePr>
        <p:xfrm>
          <a:off x="4706721" y="6225464"/>
          <a:ext cx="4234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Деревья (Березы)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 шт.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/>
      <p:bldP spid="10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11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Наличие мероприятий,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подтверждающих комплексный подход</a:t>
            </a:r>
          </a:p>
          <a:p>
            <a:pPr algn="ctr"/>
            <a:r>
              <a:rPr lang="ru-RU" dirty="0">
                <a:latin typeface="+mj-lt"/>
                <a:cs typeface="Calibri" panose="020F0502020204030204" pitchFamily="34" charset="0"/>
              </a:rPr>
              <a:t>при развитии территории, на которой запланирована реализация общественного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20" y="1916832"/>
            <a:ext cx="4189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Пункт заполняется, ЕСЛИ: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2448681"/>
            <a:ext cx="4584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Адрес проекта совпадает или является продолжением с адресом мероприятия, реализованного по одной из программ</a:t>
            </a:r>
          </a:p>
        </p:txBody>
      </p:sp>
      <p:sp>
        <p:nvSpPr>
          <p:cNvPr id="5" name="Ромб 4"/>
          <p:cNvSpPr/>
          <p:nvPr/>
        </p:nvSpPr>
        <p:spPr>
          <a:xfrm>
            <a:off x="251520" y="255376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3573016"/>
            <a:ext cx="4584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Мероприятия, выполненные ранее </a:t>
            </a:r>
            <a:br>
              <a:rPr lang="ru-RU" sz="2000" dirty="0"/>
            </a:br>
            <a:r>
              <a:rPr lang="ru-RU" sz="2000" dirty="0"/>
              <a:t>на указанном адресе по одной из программ, реализованы менее чем </a:t>
            </a:r>
          </a:p>
          <a:p>
            <a:r>
              <a:rPr lang="ru-RU" sz="2000" dirty="0"/>
              <a:t>за 5 лет до даты окончания текущего приема заявочной документации</a:t>
            </a:r>
          </a:p>
        </p:txBody>
      </p:sp>
      <p:sp>
        <p:nvSpPr>
          <p:cNvPr id="25" name="Ромб 24"/>
          <p:cNvSpPr/>
          <p:nvPr/>
        </p:nvSpPr>
        <p:spPr>
          <a:xfrm>
            <a:off x="251520" y="367810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2448681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Содержание проекта дополняет проведенное ранее мероприятие </a:t>
            </a:r>
            <a:br>
              <a:rPr lang="ru-RU" sz="2000" dirty="0"/>
            </a:br>
            <a:r>
              <a:rPr lang="ru-RU" sz="2000" dirty="0"/>
              <a:t>по одной из программ по видам </a:t>
            </a:r>
          </a:p>
          <a:p>
            <a:r>
              <a:rPr lang="ru-RU" sz="2000" dirty="0"/>
              <a:t>и (или) объемам работ</a:t>
            </a:r>
          </a:p>
        </p:txBody>
      </p:sp>
      <p:sp>
        <p:nvSpPr>
          <p:cNvPr id="31" name="Ромб 30"/>
          <p:cNvSpPr/>
          <p:nvPr/>
        </p:nvSpPr>
        <p:spPr>
          <a:xfrm>
            <a:off x="5076056" y="255376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20073" y="3880792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приложении к заявке в </a:t>
            </a:r>
            <a:r>
              <a:rPr lang="ru-RU" sz="2000" dirty="0" err="1"/>
              <a:t>эл.виде</a:t>
            </a:r>
            <a:r>
              <a:rPr lang="ru-RU" sz="2000" dirty="0"/>
              <a:t> приложены подтверждающие документы</a:t>
            </a:r>
          </a:p>
        </p:txBody>
      </p:sp>
      <p:sp>
        <p:nvSpPr>
          <p:cNvPr id="33" name="Ромб 32"/>
          <p:cNvSpPr/>
          <p:nvPr/>
        </p:nvSpPr>
        <p:spPr>
          <a:xfrm>
            <a:off x="5076057" y="3985877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388337" y="1052736"/>
            <a:ext cx="367323" cy="8640960"/>
          </a:xfrm>
          <a:prstGeom prst="rightBrace">
            <a:avLst>
              <a:gd name="adj1" fmla="val 47181"/>
              <a:gd name="adj2" fmla="val 50000"/>
            </a:avLst>
          </a:prstGeom>
          <a:noFill/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29826" y="5589240"/>
            <a:ext cx="888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Все 4 условия должны выполняться ЕДИНОВРЕМЕННО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1054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5426"/>
                </a:solidFill>
              </a:rPr>
              <a:t>Для заполнения пункта, нужный вариант выделяется любым удобным способом (жирный шрифт, галочка, подчеркнутый и т.д.)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96833">
                        <a14:foregroundMark x1="74667" y1="56333" x2="84750" y2="78833"/>
                        <a14:foregroundMark x1="70250" y1="61667" x2="70167" y2="60000"/>
                        <a14:foregroundMark x1="70000" y1="58000" x2="69750" y2="56667"/>
                        <a14:foregroundMark x1="69833" y1="56833" x2="69250" y2="55000"/>
                        <a14:backgroundMark x1="40667" y1="69833" x2="40667" y2="69833"/>
                        <a14:backgroundMark x1="57583" y1="65333" x2="57583" y2="65333"/>
                        <a14:backgroundMark x1="62833" y1="68333" x2="62833" y2="68333"/>
                        <a14:backgroundMark x1="13500" y1="79833" x2="13500" y2="79833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0829" r="3316" b="11048"/>
          <a:stretch/>
        </p:blipFill>
        <p:spPr bwMode="auto">
          <a:xfrm>
            <a:off x="2883325" y="3957687"/>
            <a:ext cx="6130844" cy="26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12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Проблема, на решение которой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направлен общественный проект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9" y="2575747"/>
            <a:ext cx="41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Краткое содержание обращений </a:t>
            </a:r>
          </a:p>
          <a:p>
            <a:r>
              <a:rPr lang="ru-RU" sz="2000" dirty="0"/>
              <a:t>в ОМСУ по проблеме (при наличии)</a:t>
            </a:r>
          </a:p>
        </p:txBody>
      </p:sp>
      <p:sp>
        <p:nvSpPr>
          <p:cNvPr id="5" name="Ромб 4"/>
          <p:cNvSpPr/>
          <p:nvPr/>
        </p:nvSpPr>
        <p:spPr>
          <a:xfrm>
            <a:off x="251523" y="268083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887688"/>
            <a:ext cx="4176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Описание проблемы, актуальной </a:t>
            </a:r>
          </a:p>
          <a:p>
            <a:r>
              <a:rPr lang="ru-RU" sz="2000" dirty="0"/>
              <a:t>для жителей, а не для ОМСУ</a:t>
            </a:r>
          </a:p>
        </p:txBody>
      </p:sp>
      <p:sp>
        <p:nvSpPr>
          <p:cNvPr id="25" name="Ромб 24"/>
          <p:cNvSpPr/>
          <p:nvPr/>
        </p:nvSpPr>
        <p:spPr>
          <a:xfrm>
            <a:off x="251520" y="199277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887688"/>
            <a:ext cx="4226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Отсутствие денег в муниципальном образовании</a:t>
            </a:r>
          </a:p>
        </p:txBody>
      </p:sp>
      <p:sp>
        <p:nvSpPr>
          <p:cNvPr id="31" name="Ромб 30"/>
          <p:cNvSpPr/>
          <p:nvPr/>
        </p:nvSpPr>
        <p:spPr>
          <a:xfrm>
            <a:off x="4644008" y="1992773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2651983"/>
            <a:ext cx="4226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Заключения и предписания контрольно-надзорных органов</a:t>
            </a:r>
          </a:p>
        </p:txBody>
      </p:sp>
      <p:sp>
        <p:nvSpPr>
          <p:cNvPr id="33" name="Ромб 32"/>
          <p:cNvSpPr/>
          <p:nvPr/>
        </p:nvSpPr>
        <p:spPr>
          <a:xfrm>
            <a:off x="4644009" y="2757068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3023" y="1422664"/>
            <a:ext cx="223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12776"/>
            <a:ext cx="29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Это не проблемы: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456265"/>
            <a:ext cx="435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Несоответствие ГОСТам и Стандартам</a:t>
            </a:r>
          </a:p>
        </p:txBody>
      </p:sp>
      <p:sp>
        <p:nvSpPr>
          <p:cNvPr id="19" name="Ромб 18"/>
          <p:cNvSpPr/>
          <p:nvPr/>
        </p:nvSpPr>
        <p:spPr>
          <a:xfrm>
            <a:off x="4644009" y="3561350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332784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Что плохого сейчас с объектом? Почему такое состояние?</a:t>
            </a:r>
          </a:p>
        </p:txBody>
      </p:sp>
      <p:sp>
        <p:nvSpPr>
          <p:cNvPr id="21" name="Ромб 20"/>
          <p:cNvSpPr/>
          <p:nvPr/>
        </p:nvSpPr>
        <p:spPr>
          <a:xfrm>
            <a:off x="260018" y="341546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5351623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каким негативным последствиям может привести текущая ситуация на объекте?</a:t>
            </a:r>
          </a:p>
        </p:txBody>
      </p:sp>
      <p:sp>
        <p:nvSpPr>
          <p:cNvPr id="37" name="Ромб 36"/>
          <p:cNvSpPr/>
          <p:nvPr/>
        </p:nvSpPr>
        <p:spPr>
          <a:xfrm>
            <a:off x="251523" y="545150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38" name="Прямоугольник 37"/>
          <p:cNvSpPr/>
          <p:nvPr/>
        </p:nvSpPr>
        <p:spPr>
          <a:xfrm>
            <a:off x="395538" y="4035734"/>
            <a:ext cx="4014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Каким образом сейчас плохое состояние объекта влияет </a:t>
            </a:r>
          </a:p>
          <a:p>
            <a:r>
              <a:rPr lang="ru-RU" sz="2000" dirty="0"/>
              <a:t>на действия людей и социальное самочувствие?</a:t>
            </a:r>
          </a:p>
        </p:txBody>
      </p:sp>
      <p:sp>
        <p:nvSpPr>
          <p:cNvPr id="40" name="Ромб 39"/>
          <p:cNvSpPr/>
          <p:nvPr/>
        </p:nvSpPr>
        <p:spPr>
          <a:xfrm>
            <a:off x="251523" y="414991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1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/>
      <p:bldP spid="25" grpId="0" animBg="1"/>
      <p:bldP spid="23" grpId="0"/>
      <p:bldP spid="31" grpId="0" animBg="1"/>
      <p:bldP spid="32" grpId="0"/>
      <p:bldP spid="33" grpId="0" animBg="1"/>
      <p:bldP spid="15" grpId="0"/>
      <p:bldP spid="6" grpId="0"/>
      <p:bldP spid="18" grpId="0"/>
      <p:bldP spid="19" grpId="0" animBg="1"/>
      <p:bldP spid="20" grpId="0"/>
      <p:bldP spid="21" grpId="0" animBg="1"/>
      <p:bldP spid="27" grpId="0"/>
      <p:bldP spid="37" grpId="0" animBg="1"/>
      <p:bldP spid="38" grpId="0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13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Обоснование социальной значимости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3" y="2557353"/>
            <a:ext cx="4176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Социальные изменения, которые появятся в результате реализации проекта</a:t>
            </a:r>
          </a:p>
        </p:txBody>
      </p:sp>
      <p:sp>
        <p:nvSpPr>
          <p:cNvPr id="5" name="Ромб 4"/>
          <p:cNvSpPr/>
          <p:nvPr/>
        </p:nvSpPr>
        <p:spPr>
          <a:xfrm>
            <a:off x="467547" y="2662438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1563" y="2096161"/>
            <a:ext cx="4176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Значимость проекта для населения</a:t>
            </a:r>
          </a:p>
        </p:txBody>
      </p:sp>
      <p:sp>
        <p:nvSpPr>
          <p:cNvPr id="25" name="Ромб 24"/>
          <p:cNvSpPr/>
          <p:nvPr/>
        </p:nvSpPr>
        <p:spPr>
          <a:xfrm>
            <a:off x="467547" y="220124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963" y="1484784"/>
            <a:ext cx="223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2175881"/>
            <a:ext cx="3456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 изменится степень удовлетворенности жителей после реализации проекта</a:t>
            </a:r>
          </a:p>
        </p:txBody>
      </p:sp>
      <p:sp>
        <p:nvSpPr>
          <p:cNvPr id="37" name="Ромб 36"/>
          <p:cNvSpPr/>
          <p:nvPr/>
        </p:nvSpPr>
        <p:spPr>
          <a:xfrm>
            <a:off x="5040052" y="2252815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1" b="94899" l="0" r="100000">
                        <a14:foregroundMark x1="8450" y1="28432" x2="8450" y2="39460"/>
                        <a14:foregroundMark x1="34600" y1="29632" x2="34600" y2="58440"/>
                        <a14:foregroundMark x1="19000" y1="45461" x2="8650" y2="45611"/>
                        <a14:foregroundMark x1="64300" y1="29932" x2="63400" y2="59115"/>
                        <a14:foregroundMark x1="10600" y1="40660" x2="4150" y2="40660"/>
                        <a14:foregroundMark x1="92950" y1="29407" x2="94050" y2="33758"/>
                        <a14:foregroundMark x1="95800" y1="86047" x2="95900" y2="89422"/>
                        <a14:foregroundMark x1="90900" y1="87022" x2="91000" y2="9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12" b="6142"/>
          <a:stretch/>
        </p:blipFill>
        <p:spPr bwMode="auto">
          <a:xfrm>
            <a:off x="1428893" y="3615718"/>
            <a:ext cx="6286214" cy="29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1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17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14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Инициатор общественного проекта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41277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Население муниципального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877272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5426"/>
                </a:solidFill>
              </a:rPr>
              <a:t>Для заполнения пункта, нужный вариант выделяется любым удобным способом (жирный шрифт, галочка, подчеркнутый и т.д.)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064" y="1570964"/>
            <a:ext cx="218352" cy="2068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208839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Территориальное общественное самоуправление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064" y="2246584"/>
            <a:ext cx="218352" cy="20684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279329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Территориальный общественный совет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064" y="2951487"/>
            <a:ext cx="218352" cy="20684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3449571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Некоммерческая организация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2064" y="3607759"/>
            <a:ext cx="218352" cy="20684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506602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Глава муниципального образования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2064" y="5224208"/>
            <a:ext cx="218352" cy="2068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406227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Представительный орган муниципального образования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2064" y="4228943"/>
            <a:ext cx="218352" cy="2068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155465"/>
            <a:ext cx="71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863D"/>
                </a:solidFill>
                <a:latin typeface="Arial Unicode MS"/>
                <a:ea typeface="Arial Unicode MS"/>
                <a:cs typeface="Arial Unicode MS"/>
              </a:rPr>
              <a:t>✓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6" grpId="0"/>
      <p:bldP spid="28" grpId="0" animBg="1"/>
      <p:bldP spid="29" grpId="0"/>
      <p:bldP spid="30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15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Состав инициативной группы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229" y="46862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Номера телефонов членов инициативной группы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704" y="3758599"/>
            <a:ext cx="3862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Согласия на обработку </a:t>
            </a:r>
          </a:p>
          <a:p>
            <a:r>
              <a:rPr lang="ru-RU" sz="2400" dirty="0"/>
              <a:t>персональных данных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995" y="57257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Руководитель </a:t>
            </a:r>
          </a:p>
          <a:p>
            <a:r>
              <a:rPr lang="ru-RU" sz="2400" dirty="0"/>
              <a:t>инициативной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75098"/>
            <a:ext cx="2411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a typeface="MS Mincho"/>
                <a:cs typeface="Times New Roman"/>
              </a:rPr>
              <a:t>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8368" y="3943264"/>
            <a:ext cx="3366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НЕ ПРЕДОСТАВЛЯЮТСЯ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32601" y="4870899"/>
            <a:ext cx="309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НЕ УКАЗЫВАЮТСЯ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37127" y="5541039"/>
            <a:ext cx="2688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ВЫБИРАЕТСЯ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УКАЗЫВАЕТСЯ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229" y="2317523"/>
            <a:ext cx="386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Фамилия, Имя, Отчество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8367" y="2132856"/>
            <a:ext cx="33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863D"/>
                </a:solidFill>
              </a:rPr>
              <a:t>ПОЛНОСТЬЮ 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БЕЗ СОКРАЩЕНИЙ</a:t>
            </a: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781161" y="3532009"/>
            <a:ext cx="270224" cy="1284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799328" y="2058667"/>
            <a:ext cx="270224" cy="1284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781161" y="4459643"/>
            <a:ext cx="270224" cy="1284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799328" y="5499116"/>
            <a:ext cx="270224" cy="1284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V="1">
            <a:off x="200412" y="2476355"/>
            <a:ext cx="179512" cy="24506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205658" y="3916454"/>
            <a:ext cx="179512" cy="24506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flipV="1">
            <a:off x="171258" y="4894274"/>
            <a:ext cx="179512" cy="24506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171258" y="5896144"/>
            <a:ext cx="179512" cy="24506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1704" y="3142710"/>
            <a:ext cx="3862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Количество человек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98368" y="3183359"/>
            <a:ext cx="3366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863D"/>
                </a:solidFill>
              </a:rPr>
              <a:t>НЕ МЕНЕЕ 3-Х</a:t>
            </a: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4781161" y="2772104"/>
            <a:ext cx="270224" cy="12841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flipV="1">
            <a:off x="205658" y="3286726"/>
            <a:ext cx="179512" cy="24506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1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16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Статус общественного проекта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7201" y="5534561"/>
            <a:ext cx="469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Для заполнения пункта, нужный вариант выделяется любым удобным способом (жирный шрифт, галочка, подчеркнутый и т.д.)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124985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Дворовая территория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56650" y="1249852"/>
            <a:ext cx="2759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</a:rPr>
              <a:t>Вне дворовая территория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276648" y="2342740"/>
            <a:ext cx="270224" cy="434229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801421" y="2342740"/>
            <a:ext cx="270224" cy="434229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4036" y="5899630"/>
            <a:ext cx="4247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имеются элементы </a:t>
            </a:r>
          </a:p>
          <a:p>
            <a:pPr algn="ctr"/>
            <a:r>
              <a:rPr lang="ru-RU" sz="2000" dirty="0"/>
              <a:t>благоустройства этой территории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3507" y="2752594"/>
            <a:ext cx="4536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прилегает к одному или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нескольким </a:t>
            </a:r>
            <a:r>
              <a:rPr lang="ru-RU" sz="2000" dirty="0">
                <a:solidFill>
                  <a:prstClr val="black"/>
                </a:solidFill>
              </a:rPr>
              <a:t>жилым зданиям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3563356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ограничена по периметру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жилыми зданиями, строениями, сооружениями и (или) ограждениями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58488" y="4715483"/>
            <a:ext cx="4376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расположены объекты, предназначенные для обслуживания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и эксплуатации жилых зданий</a:t>
            </a:r>
            <a:endParaRPr lang="ru-RU" sz="20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62694" y="3501008"/>
            <a:ext cx="3170140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46658" y="4647791"/>
            <a:ext cx="3170140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46658" y="5805264"/>
            <a:ext cx="3170140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932040" y="2763117"/>
            <a:ext cx="4044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находится </a:t>
            </a:r>
            <a:r>
              <a:rPr lang="ru-RU" sz="2000" dirty="0">
                <a:solidFill>
                  <a:prstClr val="black"/>
                </a:solidFill>
              </a:rPr>
              <a:t>за пределами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дворовой территории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968045" y="3545721"/>
            <a:ext cx="4044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не ограничена </a:t>
            </a:r>
            <a:r>
              <a:rPr lang="ru-RU" sz="2000" dirty="0">
                <a:solidFill>
                  <a:prstClr val="black"/>
                </a:solidFill>
              </a:rPr>
              <a:t>по периметру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жилыми зданиями, строениями, сооружениями и (или) </a:t>
            </a:r>
            <a:r>
              <a:rPr lang="ru-RU" sz="2000" dirty="0" smtClean="0">
                <a:solidFill>
                  <a:prstClr val="black"/>
                </a:solidFill>
              </a:rPr>
              <a:t>ограждениями</a:t>
            </a:r>
            <a:endParaRPr lang="ru-RU" sz="20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502942" y="3511917"/>
            <a:ext cx="2826099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906" y="4913873"/>
            <a:ext cx="2826099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932040" y="4985881"/>
            <a:ext cx="4044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Имеет общий доступ</a:t>
            </a:r>
            <a:endParaRPr lang="ru-RU" sz="20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450901" y="5445224"/>
            <a:ext cx="2826099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9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  <p:bldP spid="38" grpId="0"/>
      <p:bldP spid="39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1.ozone.ru/s3/multimedia-z/61203680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3" b="96973" l="1270" r="97852">
                        <a14:foregroundMark x1="8105" y1="20313" x2="84375" y2="20215"/>
                        <a14:foregroundMark x1="30566" y1="92090" x2="30859" y2="51367"/>
                        <a14:foregroundMark x1="32129" y1="39551" x2="32324" y2="34180"/>
                        <a14:foregroundMark x1="34961" y1="32129" x2="10547" y2="64551"/>
                        <a14:foregroundMark x1="8691" y1="32910" x2="50879" y2="51660"/>
                        <a14:foregroundMark x1="26270" y1="31543" x2="8008" y2="57129"/>
                        <a14:foregroundMark x1="12109" y1="45898" x2="16895" y2="25488"/>
                        <a14:foregroundMark x1="8984" y1="19238" x2="9863" y2="49219"/>
                        <a14:foregroundMark x1="10352" y1="18457" x2="14160" y2="18945"/>
                        <a14:foregroundMark x1="11523" y1="54004" x2="10645" y2="81445"/>
                        <a14:foregroundMark x1="8398" y1="77734" x2="20898" y2="72949"/>
                        <a14:foregroundMark x1="18262" y1="59961" x2="16699" y2="77344"/>
                        <a14:foregroundMark x1="14648" y1="71484" x2="13574" y2="53906"/>
                        <a14:foregroundMark x1="13770" y1="80566" x2="24316" y2="80566"/>
                        <a14:foregroundMark x1="9961" y1="79688" x2="24121" y2="83496"/>
                        <a14:foregroundMark x1="25391" y1="87891" x2="15820" y2="85254"/>
                        <a14:foregroundMark x1="9277" y1="81738" x2="16699" y2="81934"/>
                        <a14:foregroundMark x1="24707" y1="66113" x2="23438" y2="44629"/>
                        <a14:foregroundMark x1="23438" y1="30859" x2="23730" y2="26465"/>
                        <a14:foregroundMark x1="59277" y1="15527" x2="48828" y2="9473"/>
                        <a14:foregroundMark x1="41699" y1="6445" x2="52344" y2="5859"/>
                        <a14:foregroundMark x1="32617" y1="90234" x2="29492" y2="92676"/>
                        <a14:foregroundMark x1="29492" y1="93750" x2="36523" y2="93750"/>
                        <a14:foregroundMark x1="28613" y1="94727" x2="34375" y2="94238"/>
                        <a14:foregroundMark x1="34570" y1="94629" x2="28223" y2="93945"/>
                        <a14:foregroundMark x1="21387" y1="89160" x2="26953" y2="89551"/>
                        <a14:foregroundMark x1="26563" y1="79004" x2="22070" y2="71191"/>
                        <a14:foregroundMark x1="21875" y1="90137" x2="26074" y2="90430"/>
                        <a14:foregroundMark x1="29590" y1="95020" x2="33691" y2="95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04056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ПАПКА-СКОРОСШИВАТЕЛЬ</a:t>
            </a:r>
            <a:r>
              <a:rPr lang="ru-RU" sz="3200" b="1" dirty="0"/>
              <a:t> </a:t>
            </a:r>
          </a:p>
          <a:p>
            <a:pPr algn="ctr"/>
            <a:r>
              <a:rPr lang="ru-RU" sz="3200" dirty="0"/>
              <a:t>с перфорацией пластиковая формата А4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1321" y="1772816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Документы должны </a:t>
            </a:r>
            <a:br>
              <a:rPr lang="ru-RU" sz="2400" dirty="0"/>
            </a:br>
            <a:r>
              <a:rPr lang="ru-RU" sz="2400" dirty="0"/>
              <a:t>быть разложены </a:t>
            </a:r>
            <a:br>
              <a:rPr lang="ru-RU" sz="2400" dirty="0"/>
            </a:br>
            <a:r>
              <a:rPr lang="ru-RU" sz="2400" dirty="0"/>
              <a:t>по отдельным файлам:</a:t>
            </a:r>
          </a:p>
        </p:txBody>
      </p:sp>
      <p:pic>
        <p:nvPicPr>
          <p:cNvPr id="1028" name="Picture 4" descr="https://st3.stpulscen.ru/images/product/408/296/443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6" b="98177" l="0" r="100000">
                        <a14:foregroundMark x1="4557" y1="27865" x2="29427" y2="18229"/>
                        <a14:foregroundMark x1="14714" y1="21224" x2="27214" y2="60547"/>
                        <a14:foregroundMark x1="4557" y1="26693" x2="22266" y2="61849"/>
                        <a14:foregroundMark x1="41146" y1="14844" x2="38542" y2="49609"/>
                        <a14:foregroundMark x1="54297" y1="15625" x2="43490" y2="51302"/>
                        <a14:foregroundMark x1="27865" y1="24089" x2="31250" y2="54167"/>
                        <a14:foregroundMark x1="46615" y1="48438" x2="36849" y2="82292"/>
                        <a14:foregroundMark x1="36458" y1="50781" x2="34896" y2="86328"/>
                        <a14:foregroundMark x1="34896" y1="90625" x2="42839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52" y="37118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68712" y="2852933"/>
            <a:ext cx="747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1190" y="285293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5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4993" y="3220094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документ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6247" y="288022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86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5400" dirty="0">
              <a:solidFill>
                <a:srgbClr val="0086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9698" y="3220093"/>
            <a:ext cx="878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863D"/>
                </a:solidFill>
              </a:rPr>
              <a:t>файл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49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17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Направление реализации общественного проекта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5168066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863D"/>
                </a:solidFill>
              </a:rPr>
              <a:t>Для заполнения пункта, нужный вариант выделяется любым удобным способом (жирный шрифт, галочка, подчеркнутый и т.д.)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3568" y="1412776"/>
            <a:ext cx="1666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a typeface="MS Mincho"/>
                <a:cs typeface="Times New Roman"/>
              </a:rPr>
              <a:t>ВАЖНО!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940" y="5313982"/>
            <a:ext cx="3853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 более 2-х направлений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919663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Возможность благоустройства фонтанов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7687" y="2121645"/>
            <a:ext cx="3224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памятник в реестре объектов культурного наследия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48164" y="2079789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Объекты монументального искусства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3683" y="2490976"/>
            <a:ext cx="189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НЕ СОСТОИТ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19" y="3517011"/>
            <a:ext cx="3224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проектом предполагается </a:t>
            </a:r>
          </a:p>
          <a:p>
            <a:r>
              <a:rPr lang="ru-RU" sz="2400" dirty="0"/>
              <a:t>более 2-х </a:t>
            </a:r>
          </a:p>
          <a:p>
            <a:r>
              <a:rPr lang="ru-RU" sz="2400" dirty="0"/>
              <a:t>направлений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673400" y="3443516"/>
            <a:ext cx="2380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Проект </a:t>
            </a:r>
            <a:r>
              <a:rPr lang="ru-RU" sz="2400" b="1" dirty="0">
                <a:solidFill>
                  <a:srgbClr val="C00000"/>
                </a:solidFill>
              </a:rPr>
              <a:t>РАЗДЕЛЯЕТСЯ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НЕСКОЛЬКО </a:t>
            </a:r>
            <a:r>
              <a:rPr lang="ru-RU" sz="2400" dirty="0"/>
              <a:t>разных проектов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8164" y="3597611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Каждый из </a:t>
            </a:r>
            <a:r>
              <a:rPr lang="ru-RU" sz="2400" dirty="0" err="1"/>
              <a:t>проек-тов</a:t>
            </a:r>
            <a:r>
              <a:rPr lang="ru-RU" sz="2400" dirty="0"/>
              <a:t> не должен зависеть от другого </a:t>
            </a:r>
          </a:p>
        </p:txBody>
      </p:sp>
      <p:sp>
        <p:nvSpPr>
          <p:cNvPr id="48" name="Ромб 47"/>
          <p:cNvSpPr/>
          <p:nvPr/>
        </p:nvSpPr>
        <p:spPr>
          <a:xfrm>
            <a:off x="110968" y="220486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113548" y="3609020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омб 49"/>
          <p:cNvSpPr/>
          <p:nvPr/>
        </p:nvSpPr>
        <p:spPr>
          <a:xfrm>
            <a:off x="113548" y="545480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омб 50"/>
          <p:cNvSpPr/>
          <p:nvPr/>
        </p:nvSpPr>
        <p:spPr>
          <a:xfrm>
            <a:off x="113548" y="6037680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3502927" y="2454711"/>
            <a:ext cx="270224" cy="4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3011768" y="3896960"/>
            <a:ext cx="270224" cy="81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5895647" y="2454710"/>
            <a:ext cx="270224" cy="4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6092590" y="4011840"/>
            <a:ext cx="270224" cy="4330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0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24" grpId="0"/>
      <p:bldP spid="35" grpId="0"/>
      <p:bldP spid="42" grpId="0"/>
      <p:bldP spid="4" grpId="0"/>
      <p:bldP spid="43" grpId="0"/>
      <p:bldP spid="45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18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Лица, ответственные за взаимодействие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с департаментом внутренней политики Самарской области и департаментом управления делами Губернатора Самарской области и Правительства Самарской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724" y="2317522"/>
            <a:ext cx="1422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Глава МО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724" y="28529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Сотрудник администрации 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266" y="3225702"/>
            <a:ext cx="4246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ответственный за заполнение заявки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54416" y="2707284"/>
            <a:ext cx="2483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ПОЛНОСТЬЮ,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без сокращений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011" y="4405753"/>
            <a:ext cx="265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ТОЛЬКО </a:t>
            </a:r>
            <a:r>
              <a:rPr lang="ru-RU" sz="2400" b="1" u="sng" dirty="0">
                <a:solidFill>
                  <a:srgbClr val="C00000"/>
                </a:solidFill>
              </a:rPr>
              <a:t>РАБОЧИЕ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/>
              <a:t>номера телефонов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4245" y="4328352"/>
            <a:ext cx="4352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СОГЛАСИЯ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dirty="0"/>
              <a:t>на обработку </a:t>
            </a:r>
          </a:p>
          <a:p>
            <a:pPr algn="ctr"/>
            <a:r>
              <a:rPr lang="ru-RU" sz="2400" dirty="0"/>
              <a:t>персональных данных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ЗАПОЛНЯЮТСЯ и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НЕ ПРЕДОСТАВЛЯЮТСЯ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579" y="1746394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6178" y="1946447"/>
            <a:ext cx="3600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Фамилия, Имя, Отчество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148" y="5227271"/>
            <a:ext cx="1099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 кодом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90010" y="5227271"/>
            <a:ext cx="1668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без пробелов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89215" y="5877451"/>
            <a:ext cx="1678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без символов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9692" y="5733256"/>
            <a:ext cx="1923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цифры должны идти подряд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друг за другом</a:t>
            </a:r>
            <a:endParaRPr lang="ru-RU" sz="2000" dirty="0"/>
          </a:p>
        </p:txBody>
      </p:sp>
      <p:sp>
        <p:nvSpPr>
          <p:cNvPr id="18" name="Ромб 17"/>
          <p:cNvSpPr/>
          <p:nvPr/>
        </p:nvSpPr>
        <p:spPr>
          <a:xfrm>
            <a:off x="467547" y="245834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467547" y="301582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161187" y="2363925"/>
            <a:ext cx="270224" cy="368857"/>
          </a:xfrm>
          <a:prstGeom prst="down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579" y="3805132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025237" y="4347183"/>
            <a:ext cx="914320" cy="2340736"/>
          </a:xfrm>
          <a:prstGeom prst="chevron">
            <a:avLst>
              <a:gd name="adj" fmla="val 752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452494" y="533753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2243568" y="5337531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2243568" y="5987496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омб 27"/>
          <p:cNvSpPr/>
          <p:nvPr/>
        </p:nvSpPr>
        <p:spPr>
          <a:xfrm>
            <a:off x="177559" y="5841268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1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2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19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Адреса МКД и ИЖД,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находящихся на дворовой территории многоквартирных домов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или по периметру такой дворовой территории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4320" y="2327684"/>
            <a:ext cx="4189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Пункт заполняется, ЕСЛИ: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717" y="3068960"/>
            <a:ext cx="4191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Проект будет реализован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 ДВОРОВОЙ ТЕРРИТОРИИ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63476" y="2327684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6510" y="2960431"/>
            <a:ext cx="3284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название улицы (улиц)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96510" y="3563165"/>
            <a:ext cx="3031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номер дома (домов) </a:t>
            </a:r>
          </a:p>
        </p:txBody>
      </p:sp>
      <p:sp>
        <p:nvSpPr>
          <p:cNvPr id="39" name="Ромб 38"/>
          <p:cNvSpPr/>
          <p:nvPr/>
        </p:nvSpPr>
        <p:spPr>
          <a:xfrm>
            <a:off x="284667" y="3302412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омб 39"/>
          <p:cNvSpPr/>
          <p:nvPr/>
        </p:nvSpPr>
        <p:spPr>
          <a:xfrm>
            <a:off x="5536470" y="3011243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омб 40"/>
          <p:cNvSpPr/>
          <p:nvPr/>
        </p:nvSpPr>
        <p:spPr>
          <a:xfrm>
            <a:off x="5536470" y="3613977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64687" y="1988840"/>
            <a:ext cx="8065790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64687" y="4293096"/>
            <a:ext cx="8065790" cy="2160240"/>
            <a:chOff x="464687" y="4293096"/>
            <a:chExt cx="8065790" cy="216024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586525" y="4534754"/>
              <a:ext cx="39562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</a:rPr>
                <a:t>Примеры заполнения: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979712" y="5095457"/>
              <a:ext cx="40030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ул. Белорусская, д. 153</a:t>
              </a:r>
              <a:endParaRPr lang="ru-RU" sz="2400" dirty="0"/>
            </a:p>
          </p:txBody>
        </p:sp>
        <p:sp>
          <p:nvSpPr>
            <p:cNvPr id="36" name="Ромб 35"/>
            <p:cNvSpPr/>
            <p:nvPr/>
          </p:nvSpPr>
          <p:spPr>
            <a:xfrm>
              <a:off x="1586526" y="5160499"/>
              <a:ext cx="360040" cy="36004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79712" y="5622339"/>
              <a:ext cx="63141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ул. Белорусская, д. 153, д. 155, д. 157, д. 159;</a:t>
              </a:r>
            </a:p>
            <a:p>
              <a:r>
                <a:rPr lang="ru-RU" sz="2400" dirty="0">
                  <a:solidFill>
                    <a:prstClr val="black"/>
                  </a:solidFill>
                </a:rPr>
                <a:t>ул. Воронежская, д. 113, д. 115, д. 119</a:t>
              </a:r>
              <a:endParaRPr lang="ru-RU" sz="2400" dirty="0"/>
            </a:p>
          </p:txBody>
        </p:sp>
        <p:sp>
          <p:nvSpPr>
            <p:cNvPr id="38" name="Ромб 37"/>
            <p:cNvSpPr/>
            <p:nvPr/>
          </p:nvSpPr>
          <p:spPr>
            <a:xfrm>
              <a:off x="1586526" y="5687381"/>
              <a:ext cx="360040" cy="36004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64687" y="4293096"/>
              <a:ext cx="8065790" cy="0"/>
            </a:xfrm>
            <a:prstGeom prst="line">
              <a:avLst/>
            </a:prstGeom>
            <a:ln>
              <a:solidFill>
                <a:srgbClr val="00863D"/>
              </a:solidFill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5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20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Количество квартир,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находящихся на дворовой территории</a:t>
            </a:r>
            <a:br>
              <a:rPr lang="ru-RU" sz="3200" dirty="0">
                <a:latin typeface="+mj-lt"/>
                <a:cs typeface="Calibri" panose="020F0502020204030204" pitchFamily="34" charset="0"/>
              </a:rPr>
            </a:br>
            <a:r>
              <a:rPr lang="ru-RU" dirty="0">
                <a:latin typeface="+mj-lt"/>
                <a:cs typeface="Calibri" panose="020F0502020204030204" pitchFamily="34" charset="0"/>
              </a:rPr>
              <a:t>многоквартирных домов, и (или) домовладений индивидуальных жилых домов, находящихся по периметру дворовой территории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2059" y="2159758"/>
            <a:ext cx="4189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Пункт заполняется, ЕСЛИ: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5153" y="2034719"/>
            <a:ext cx="4191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Проект будет реализован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 ДВОРОВОЙ ТЕРРИТОРИИ</a:t>
            </a:r>
          </a:p>
        </p:txBody>
      </p:sp>
      <p:sp>
        <p:nvSpPr>
          <p:cNvPr id="39" name="Ромб 38"/>
          <p:cNvSpPr/>
          <p:nvPr/>
        </p:nvSpPr>
        <p:spPr>
          <a:xfrm>
            <a:off x="4319103" y="2268171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66228" y="2909844"/>
            <a:ext cx="8065790" cy="0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96349"/>
              </p:ext>
            </p:extLst>
          </p:nvPr>
        </p:nvGraphicFramePr>
        <p:xfrm>
          <a:off x="122059" y="4267524"/>
          <a:ext cx="8842430" cy="2490470"/>
        </p:xfrm>
        <a:graphic>
          <a:graphicData uri="http://schemas.openxmlformats.org/drawingml/2006/table">
            <a:tbl>
              <a:tblPr firstRow="1" firstCol="1" bandRow="1"/>
              <a:tblGrid>
                <a:gridCol w="15696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03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</a:t>
                      </a:r>
                      <a:r>
                        <a:rPr lang="ru-RU" sz="2000" b="1" dirty="0">
                          <a:solidFill>
                            <a:srgbClr val="00863D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квартир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находящихся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на дворовой территории </a:t>
                      </a:r>
                      <a:r>
                        <a:rPr lang="ru-RU" sz="2000" b="1" dirty="0">
                          <a:solidFill>
                            <a:srgbClr val="00863D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многоквартирных домов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</a:t>
                      </a:r>
                      <a:r>
                        <a:rPr lang="ru-RU" sz="2000" b="1" dirty="0">
                          <a:solidFill>
                            <a:srgbClr val="00863D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домовладений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находящихся по периметру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1" dirty="0">
                          <a:solidFill>
                            <a:srgbClr val="00863D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дворовой территории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b="1" i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(за исключением МКД)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 том числе поддержавших реализацию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 том числе поддержавших реализацию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496" y="2967335"/>
            <a:ext cx="4464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 ОТ ОДНОЙ КВАРТИРЫ подписали несколько человек, то учитывается ОДНА ПОДПИСЬ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2967335"/>
            <a:ext cx="4464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 ОТ ОДНОГО ДОМА подписали несколько человек, то учитывается ОДНА ПОДПИСЬ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03788" y="3087206"/>
            <a:ext cx="0" cy="990017"/>
          </a:xfrm>
          <a:prstGeom prst="line">
            <a:avLst/>
          </a:prstGeom>
          <a:ln>
            <a:solidFill>
              <a:srgbClr val="00863D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39" grpId="0" animBg="1"/>
      <p:bldP spid="4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21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Состав группы общественного контроля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724" y="1916832"/>
            <a:ext cx="8301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осуществлять контроль </a:t>
            </a:r>
            <a:r>
              <a:rPr lang="ru-RU" sz="2400" b="1" dirty="0"/>
              <a:t>за выполнением работ подрядчиком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579" y="1340768"/>
            <a:ext cx="785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ВХОДЯТ жители и (или) депутаты</a:t>
            </a:r>
            <a:r>
              <a:rPr lang="ru-RU" sz="2800" dirty="0">
                <a:ea typeface="MS Mincho"/>
                <a:cs typeface="Times New Roman"/>
              </a:rPr>
              <a:t>, которые будут:</a:t>
            </a:r>
            <a:endParaRPr lang="ru-RU" sz="3600" dirty="0"/>
          </a:p>
        </p:txBody>
      </p:sp>
      <p:sp>
        <p:nvSpPr>
          <p:cNvPr id="13" name="Ромб 12"/>
          <p:cNvSpPr/>
          <p:nvPr/>
        </p:nvSpPr>
        <p:spPr>
          <a:xfrm>
            <a:off x="467547" y="205765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724" y="2420888"/>
            <a:ext cx="5879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следить </a:t>
            </a:r>
            <a:r>
              <a:rPr lang="ru-RU" sz="2400" b="1" dirty="0"/>
              <a:t>за сроками исполнения контракта</a:t>
            </a:r>
          </a:p>
        </p:txBody>
      </p:sp>
      <p:sp>
        <p:nvSpPr>
          <p:cNvPr id="15" name="Ромб 14"/>
          <p:cNvSpPr/>
          <p:nvPr/>
        </p:nvSpPr>
        <p:spPr>
          <a:xfrm>
            <a:off x="467547" y="256171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724" y="2924944"/>
            <a:ext cx="6419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контролировать </a:t>
            </a:r>
            <a:r>
              <a:rPr lang="ru-RU" sz="2400" b="1" dirty="0"/>
              <a:t>качество выполняемых работ </a:t>
            </a:r>
          </a:p>
        </p:txBody>
      </p:sp>
      <p:sp>
        <p:nvSpPr>
          <p:cNvPr id="18" name="Ромб 17"/>
          <p:cNvSpPr/>
          <p:nvPr/>
        </p:nvSpPr>
        <p:spPr>
          <a:xfrm>
            <a:off x="467547" y="306576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724" y="3429000"/>
            <a:ext cx="786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проверять </a:t>
            </a:r>
            <a:r>
              <a:rPr lang="ru-RU" sz="2400" b="1" dirty="0"/>
              <a:t>соответствие фактического выполнения</a:t>
            </a:r>
            <a:r>
              <a:rPr lang="ru-RU" sz="2400" dirty="0"/>
              <a:t> работ </a:t>
            </a:r>
          </a:p>
          <a:p>
            <a:r>
              <a:rPr lang="ru-RU" sz="2400" b="1" dirty="0"/>
              <a:t>содержанию проекта </a:t>
            </a:r>
            <a:r>
              <a:rPr lang="ru-RU" sz="2400" dirty="0"/>
              <a:t>в соответствии с заявкой</a:t>
            </a:r>
          </a:p>
        </p:txBody>
      </p:sp>
      <p:sp>
        <p:nvSpPr>
          <p:cNvPr id="21" name="Ромб 20"/>
          <p:cNvSpPr/>
          <p:nvPr/>
        </p:nvSpPr>
        <p:spPr>
          <a:xfrm>
            <a:off x="467547" y="356982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7547" y="4437112"/>
            <a:ext cx="199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НЕ ВХОДЯТ: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724" y="4965150"/>
            <a:ext cx="1422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глава МО</a:t>
            </a:r>
            <a:endParaRPr lang="ru-RU" sz="2400" b="1" dirty="0"/>
          </a:p>
        </p:txBody>
      </p:sp>
      <p:sp>
        <p:nvSpPr>
          <p:cNvPr id="25" name="Ромб 24"/>
          <p:cNvSpPr/>
          <p:nvPr/>
        </p:nvSpPr>
        <p:spPr>
          <a:xfrm>
            <a:off x="467547" y="5105972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3724" y="5426815"/>
            <a:ext cx="438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сотрудники администрации МО</a:t>
            </a:r>
            <a:endParaRPr lang="ru-RU" sz="2400" b="1" dirty="0"/>
          </a:p>
        </p:txBody>
      </p:sp>
      <p:sp>
        <p:nvSpPr>
          <p:cNvPr id="27" name="Ромб 26"/>
          <p:cNvSpPr/>
          <p:nvPr/>
        </p:nvSpPr>
        <p:spPr>
          <a:xfrm>
            <a:off x="467547" y="5567637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3724" y="5894160"/>
            <a:ext cx="4905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сотрудники подведомственных МО </a:t>
            </a:r>
          </a:p>
          <a:p>
            <a:r>
              <a:rPr lang="ru-RU" sz="2400" dirty="0"/>
              <a:t>учреждений</a:t>
            </a:r>
            <a:endParaRPr lang="ru-RU" sz="2400" b="1" dirty="0"/>
          </a:p>
        </p:txBody>
      </p:sp>
      <p:sp>
        <p:nvSpPr>
          <p:cNvPr id="30" name="Ромб 29"/>
          <p:cNvSpPr/>
          <p:nvPr/>
        </p:nvSpPr>
        <p:spPr>
          <a:xfrm>
            <a:off x="467547" y="6034982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496178" y="5157192"/>
            <a:ext cx="3600244" cy="1591834"/>
            <a:chOff x="5496178" y="5157192"/>
            <a:chExt cx="3600244" cy="159183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054416" y="5918029"/>
              <a:ext cx="24837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863D"/>
                  </a:solidFill>
                </a:rPr>
                <a:t>ПОЛНОСТЬЮ, </a:t>
              </a: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без сокращений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96178" y="5157192"/>
              <a:ext cx="3600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Фамилия, Имя, Отчество </a:t>
              </a:r>
              <a:endParaRPr lang="ru-RU" sz="2400" dirty="0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7161187" y="5574670"/>
              <a:ext cx="270224" cy="368857"/>
            </a:xfrm>
            <a:prstGeom prst="downArrow">
              <a:avLst/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508100" y="4420583"/>
            <a:ext cx="3576400" cy="641921"/>
            <a:chOff x="5508100" y="4420583"/>
            <a:chExt cx="3576400" cy="64192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08100" y="4420583"/>
              <a:ext cx="3576400" cy="641921"/>
            </a:xfrm>
            <a:prstGeom prst="roundRect">
              <a:avLst/>
            </a:prstGeom>
            <a:ln w="57150">
              <a:solidFill>
                <a:srgbClr val="00863D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531713" y="4464051"/>
              <a:ext cx="3529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не менее 3-х человек</a:t>
              </a:r>
              <a:endParaRPr lang="ru-RU" sz="3600" dirty="0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1" grpId="0" animBg="1"/>
      <p:bldP spid="23" grpId="0"/>
      <p:bldP spid="24" grpId="0"/>
      <p:bldP spid="25" grpId="0" animBg="1"/>
      <p:bldP spid="26" grpId="0"/>
      <p:bldP spid="27" grpId="0" animBg="1"/>
      <p:bldP spid="28" grpId="0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22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Виды и порядок осуществления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общественного контроля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672875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Что будут делать члены группы, чтобы осуществлять контроль</a:t>
            </a:r>
            <a:endParaRPr lang="ru-RU" sz="2000" b="1" dirty="0"/>
          </a:p>
        </p:txBody>
      </p:sp>
      <p:sp>
        <p:nvSpPr>
          <p:cNvPr id="25" name="Ромб 24"/>
          <p:cNvSpPr/>
          <p:nvPr/>
        </p:nvSpPr>
        <p:spPr>
          <a:xfrm>
            <a:off x="179359" y="2813697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03456"/>
              </p:ext>
            </p:extLst>
          </p:nvPr>
        </p:nvGraphicFramePr>
        <p:xfrm>
          <a:off x="169302" y="4768552"/>
          <a:ext cx="8805395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545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8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1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общественного контроля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Периодичность проведения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общественного контроля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Фото и видео фиксация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работ на объекте.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 раз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неделю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Посещение объекта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с целью проверки проводимых подрядчиком работ</a:t>
                      </a: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 раза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51520" y="4192488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49545"/>
            <a:ext cx="4314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Вид общественного контроля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2052" y="174761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Периодичность проведения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общественного контроля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7782" y="2211210"/>
            <a:ext cx="201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3356992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какой цели будет осуществляться контроль</a:t>
            </a:r>
            <a:endParaRPr lang="ru-RU" sz="2000" b="1" dirty="0"/>
          </a:p>
        </p:txBody>
      </p:sp>
      <p:sp>
        <p:nvSpPr>
          <p:cNvPr id="37" name="Ромб 36"/>
          <p:cNvSpPr/>
          <p:nvPr/>
        </p:nvSpPr>
        <p:spPr>
          <a:xfrm>
            <a:off x="179359" y="349781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932040" y="3065285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Частота общественного контроля </a:t>
            </a:r>
            <a:endParaRPr lang="ru-RU" sz="2000" b="1" dirty="0"/>
          </a:p>
        </p:txBody>
      </p:sp>
      <p:sp>
        <p:nvSpPr>
          <p:cNvPr id="39" name="Ромб 38"/>
          <p:cNvSpPr/>
          <p:nvPr/>
        </p:nvSpPr>
        <p:spPr>
          <a:xfrm>
            <a:off x="4715863" y="3206107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94286" y="2603620"/>
            <a:ext cx="201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32040" y="3585210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Временной промежуток для осуществления контроля</a:t>
            </a:r>
            <a:endParaRPr lang="ru-RU" sz="2000" b="1" dirty="0"/>
          </a:p>
        </p:txBody>
      </p:sp>
      <p:sp>
        <p:nvSpPr>
          <p:cNvPr id="42" name="Ромб 41"/>
          <p:cNvSpPr/>
          <p:nvPr/>
        </p:nvSpPr>
        <p:spPr>
          <a:xfrm>
            <a:off x="4715863" y="372603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9" grpId="0"/>
      <p:bldP spid="5" grpId="0"/>
      <p:bldP spid="6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23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Формы и порядок передачи результатов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контроля в администрацию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306489"/>
            <a:ext cx="4436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 члены группы будут информировать администрацию МО </a:t>
            </a:r>
          </a:p>
          <a:p>
            <a:r>
              <a:rPr lang="ru-RU" sz="2000" dirty="0"/>
              <a:t>о результатах контроля</a:t>
            </a:r>
            <a:endParaRPr lang="ru-RU" sz="2000" b="1" dirty="0"/>
          </a:p>
        </p:txBody>
      </p:sp>
      <p:sp>
        <p:nvSpPr>
          <p:cNvPr id="25" name="Ромб 24"/>
          <p:cNvSpPr/>
          <p:nvPr/>
        </p:nvSpPr>
        <p:spPr>
          <a:xfrm>
            <a:off x="179359" y="2447311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30307"/>
              </p:ext>
            </p:extLst>
          </p:nvPr>
        </p:nvGraphicFramePr>
        <p:xfrm>
          <a:off x="169302" y="4293096"/>
          <a:ext cx="880539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545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1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86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передачи результатов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общественного контроля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передачи результатов общественного контроля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Отправка фото и видео файлов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адрес официальной электронной почты сельского поселения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информации 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главе сельского поселения по телефону о замечаниях к работе подрядчика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возникновении замечания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суток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51520" y="3717032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55167"/>
            <a:ext cx="4314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Форма передачи результатов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2052" y="148478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Периодичность передачи результатов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7782" y="1844824"/>
            <a:ext cx="201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2738537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Частота общественного контроля </a:t>
            </a:r>
            <a:endParaRPr lang="ru-RU" sz="2000" b="1" dirty="0"/>
          </a:p>
        </p:txBody>
      </p:sp>
      <p:sp>
        <p:nvSpPr>
          <p:cNvPr id="39" name="Ромб 38"/>
          <p:cNvSpPr/>
          <p:nvPr/>
        </p:nvSpPr>
        <p:spPr>
          <a:xfrm>
            <a:off x="5003895" y="2879359"/>
            <a:ext cx="175175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82318" y="2276872"/>
            <a:ext cx="1960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  <a:ea typeface="MS Mincho"/>
                <a:cs typeface="Times New Roman"/>
              </a:rPr>
              <a:t>Указывается:</a:t>
            </a:r>
            <a:endParaRPr lang="ru-RU" sz="3200" b="1" dirty="0">
              <a:solidFill>
                <a:srgbClr val="00863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258462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Временной промежуток для осуществления контроля</a:t>
            </a:r>
            <a:endParaRPr lang="ru-RU" sz="2000" b="1" dirty="0"/>
          </a:p>
        </p:txBody>
      </p:sp>
      <p:sp>
        <p:nvSpPr>
          <p:cNvPr id="18" name="Ромб 17"/>
          <p:cNvSpPr/>
          <p:nvPr/>
        </p:nvSpPr>
        <p:spPr>
          <a:xfrm>
            <a:off x="5003895" y="3399284"/>
            <a:ext cx="175175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1768" y="3284984"/>
            <a:ext cx="4654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КУДА будет передаваться информация</a:t>
            </a:r>
            <a:endParaRPr lang="ru-RU" sz="2000" b="1" dirty="0"/>
          </a:p>
        </p:txBody>
      </p:sp>
      <p:sp>
        <p:nvSpPr>
          <p:cNvPr id="20" name="Ромб 19"/>
          <p:cNvSpPr/>
          <p:nvPr/>
        </p:nvSpPr>
        <p:spPr>
          <a:xfrm>
            <a:off x="205592" y="3425806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8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9" grpId="0"/>
      <p:bldP spid="5" grpId="0"/>
      <p:bldP spid="6" grpId="0"/>
      <p:bldP spid="35" grpId="0"/>
      <p:bldP spid="38" grpId="0"/>
      <p:bldP spid="39" grpId="0" animBg="1"/>
      <p:bldP spid="40" grpId="0"/>
      <p:bldP spid="17" grpId="0"/>
      <p:bldP spid="18" grpId="0" animBg="1"/>
      <p:bldP spid="19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24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Очные общественные обсуждения,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проведенные до подачи заявки на конкурсный отбор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9887" y="1556793"/>
            <a:ext cx="2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B82300"/>
                </a:solidFill>
              </a:rPr>
              <a:t>Не указываются: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8055" y="2060687"/>
            <a:ext cx="2146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слово «протокол»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58055" y="2520061"/>
            <a:ext cx="2082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номер протокола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083" y="2045999"/>
            <a:ext cx="186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дата протокола</a:t>
            </a:r>
            <a:endParaRPr lang="ru-RU" sz="2000" dirty="0"/>
          </a:p>
        </p:txBody>
      </p:sp>
      <p:sp>
        <p:nvSpPr>
          <p:cNvPr id="22" name="Ромб 21"/>
          <p:cNvSpPr/>
          <p:nvPr/>
        </p:nvSpPr>
        <p:spPr>
          <a:xfrm>
            <a:off x="4398103" y="2170732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4398103" y="2630106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6860131" y="2156044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1519" y="4773392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93890"/>
              </p:ext>
            </p:extLst>
          </p:nvPr>
        </p:nvGraphicFramePr>
        <p:xfrm>
          <a:off x="243186" y="5445224"/>
          <a:ext cx="8712967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539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5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28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Вид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общественных обсуждений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проведенных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обсуждений, 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Собрание граждан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Собрание собственников МКД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020083" y="2504151"/>
            <a:ext cx="151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буквы «шт.»</a:t>
            </a:r>
            <a:endParaRPr lang="ru-RU" sz="2000" dirty="0"/>
          </a:p>
        </p:txBody>
      </p:sp>
      <p:sp>
        <p:nvSpPr>
          <p:cNvPr id="30" name="Ромб 29"/>
          <p:cNvSpPr/>
          <p:nvPr/>
        </p:nvSpPr>
        <p:spPr>
          <a:xfrm>
            <a:off x="6860131" y="2614196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47034" y="3364859"/>
            <a:ext cx="2404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собрание (</a:t>
            </a:r>
            <a:r>
              <a:rPr lang="ru-RU" dirty="0" err="1"/>
              <a:t>конфе-ренция</a:t>
            </a:r>
            <a:r>
              <a:rPr lang="ru-RU" dirty="0"/>
              <a:t>) проводилось на одну тему </a:t>
            </a:r>
          </a:p>
          <a:p>
            <a:pPr algn="ctr"/>
            <a:r>
              <a:rPr lang="ru-RU" b="1" u="sng" dirty="0"/>
              <a:t>в несколько этапов</a:t>
            </a:r>
            <a:r>
              <a:rPr lang="ru-RU" dirty="0"/>
              <a:t>, указывается </a:t>
            </a:r>
            <a:r>
              <a:rPr lang="ru-RU" b="1" dirty="0">
                <a:solidFill>
                  <a:srgbClr val="B82300"/>
                </a:solidFill>
              </a:rPr>
              <a:t>«1»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516218" y="3356992"/>
            <a:ext cx="2627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собрание (</a:t>
            </a:r>
            <a:r>
              <a:rPr lang="ru-RU" dirty="0" err="1"/>
              <a:t>конфе-ренция</a:t>
            </a:r>
            <a:r>
              <a:rPr lang="ru-RU" dirty="0"/>
              <a:t>) проводилось </a:t>
            </a:r>
          </a:p>
          <a:p>
            <a:pPr algn="ctr"/>
            <a:r>
              <a:rPr lang="ru-RU" b="1" u="sng" dirty="0"/>
              <a:t>на разные темы</a:t>
            </a:r>
            <a:r>
              <a:rPr lang="ru-RU" dirty="0"/>
              <a:t>, указывается </a:t>
            </a:r>
            <a:r>
              <a:rPr lang="ru-RU" b="1" dirty="0">
                <a:solidFill>
                  <a:srgbClr val="B82300"/>
                </a:solidFill>
              </a:rPr>
              <a:t>количество проведенных</a:t>
            </a:r>
            <a:endParaRPr lang="ru-RU" dirty="0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6268061" y="2638862"/>
            <a:ext cx="744591" cy="4792279"/>
          </a:xfrm>
          <a:prstGeom prst="leftBrace">
            <a:avLst>
              <a:gd name="adj1" fmla="val 52425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/>
          <p:cNvSpPr/>
          <p:nvPr/>
        </p:nvSpPr>
        <p:spPr>
          <a:xfrm rot="5400000">
            <a:off x="6546607" y="838578"/>
            <a:ext cx="187498" cy="4792279"/>
          </a:xfrm>
          <a:prstGeom prst="leftBracket">
            <a:avLst>
              <a:gd name="adj" fmla="val 4801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1556792"/>
            <a:ext cx="1951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Обсуждения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0756" y="2159386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первичное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19279" y="2170732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</a:rPr>
              <a:t>и (или)</a:t>
            </a:r>
            <a:endParaRPr lang="ru-RU" sz="20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02634" y="2159386"/>
            <a:ext cx="1183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итоговое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19" y="2767268"/>
            <a:ext cx="98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863D"/>
                </a:solidFill>
              </a:rPr>
              <a:t>Темы: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320888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участие в гос. программе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11560" y="3646765"/>
            <a:ext cx="342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участие в текущем конкурсе</a:t>
            </a:r>
            <a:endParaRPr lang="ru-RU" sz="2000" dirty="0"/>
          </a:p>
        </p:txBody>
      </p:sp>
      <p:cxnSp>
        <p:nvCxnSpPr>
          <p:cNvPr id="43" name="Прямая со стрелкой 42"/>
          <p:cNvCxnSpPr>
            <a:stCxn id="16" idx="2"/>
            <a:endCxn id="21" idx="0"/>
          </p:cNvCxnSpPr>
          <p:nvPr/>
        </p:nvCxnSpPr>
        <p:spPr>
          <a:xfrm flipH="1">
            <a:off x="848260" y="2018457"/>
            <a:ext cx="1243264" cy="140929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6" idx="2"/>
            <a:endCxn id="33" idx="0"/>
          </p:cNvCxnSpPr>
          <p:nvPr/>
        </p:nvCxnSpPr>
        <p:spPr>
          <a:xfrm>
            <a:off x="2091524" y="2018457"/>
            <a:ext cx="1203003" cy="140929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11560" y="4078813"/>
            <a:ext cx="342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обсуждение отдельных инициатив</a:t>
            </a:r>
            <a:endParaRPr lang="ru-RU" sz="2000" dirty="0"/>
          </a:p>
        </p:txBody>
      </p:sp>
      <p:sp>
        <p:nvSpPr>
          <p:cNvPr id="48" name="Ромб 47"/>
          <p:cNvSpPr/>
          <p:nvPr/>
        </p:nvSpPr>
        <p:spPr>
          <a:xfrm>
            <a:off x="395536" y="3318927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395536" y="3756810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омб 49"/>
          <p:cNvSpPr/>
          <p:nvPr/>
        </p:nvSpPr>
        <p:spPr>
          <a:xfrm>
            <a:off x="395536" y="418508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5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22" grpId="0" animBg="1"/>
      <p:bldP spid="23" grpId="0" animBg="1"/>
      <p:bldP spid="26" grpId="0" animBg="1"/>
      <p:bldP spid="27" grpId="0"/>
      <p:bldP spid="28" grpId="0"/>
      <p:bldP spid="30" grpId="0" animBg="1"/>
      <p:bldP spid="12" grpId="0"/>
      <p:bldP spid="31" grpId="0"/>
      <p:bldP spid="14" grpId="0" animBg="1"/>
      <p:bldP spid="15" grpId="0" animBg="1"/>
      <p:bldP spid="16" grpId="0"/>
      <p:bldP spid="21" grpId="0"/>
      <p:bldP spid="32" grpId="0"/>
      <p:bldP spid="33" grpId="0"/>
      <p:bldP spid="34" grpId="0"/>
      <p:bldP spid="36" grpId="0"/>
      <p:bldP spid="37" grpId="0"/>
      <p:bldP spid="47" grpId="0"/>
      <p:bldP spid="48" grpId="0" animBg="1"/>
      <p:bldP spid="49" grpId="0" animBg="1"/>
      <p:bldP spid="5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25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Количество жителей, принявших участие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в итоговом общественном обсуждении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59268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протокола общественного обсуждения, </a:t>
            </a:r>
          </a:p>
          <a:p>
            <a:r>
              <a:rPr lang="ru-RU" sz="2400" dirty="0"/>
              <a:t>приложенного к заявке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32517"/>
              </p:ext>
            </p:extLst>
          </p:nvPr>
        </p:nvGraphicFramePr>
        <p:xfrm>
          <a:off x="251520" y="4060962"/>
          <a:ext cx="8640959" cy="2638984"/>
        </p:xfrm>
        <a:graphic>
          <a:graphicData uri="http://schemas.openxmlformats.org/drawingml/2006/table">
            <a:tbl>
              <a:tblPr firstRow="1" firstCol="1" bandRow="1"/>
              <a:tblGrid>
                <a:gridCol w="1724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6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1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СОБРАНИЕ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КОНФЕРЕНЦИЯ ДЕЛЕГАТОВ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жителей,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имеющих право участвовать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жителей,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принявших 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жителей,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проживающих на территории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делегатов, избранных для участия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Количество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делегатов, принявших 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555630"/>
            <a:ext cx="4527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Заполняется на основании: </a:t>
            </a:r>
          </a:p>
        </p:txBody>
      </p:sp>
      <p:sp>
        <p:nvSpPr>
          <p:cNvPr id="35" name="Ромб 34"/>
          <p:cNvSpPr/>
          <p:nvPr/>
        </p:nvSpPr>
        <p:spPr>
          <a:xfrm>
            <a:off x="425205" y="2294746"/>
            <a:ext cx="360040" cy="36004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668391" y="2948829"/>
            <a:ext cx="107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ИЛИ</a:t>
            </a:r>
          </a:p>
        </p:txBody>
      </p:sp>
      <p:sp>
        <p:nvSpPr>
          <p:cNvPr id="18" name="Стрелка углом вверх 17"/>
          <p:cNvSpPr/>
          <p:nvPr/>
        </p:nvSpPr>
        <p:spPr>
          <a:xfrm rot="10800000">
            <a:off x="1835695" y="3256817"/>
            <a:ext cx="1800201" cy="726594"/>
          </a:xfrm>
          <a:prstGeom prst="bentUpArrow">
            <a:avLst>
              <a:gd name="adj1" fmla="val 11223"/>
              <a:gd name="adj2" fmla="val 22004"/>
              <a:gd name="adj3" fmla="val 3818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углом вверх 39"/>
          <p:cNvSpPr/>
          <p:nvPr/>
        </p:nvSpPr>
        <p:spPr>
          <a:xfrm rot="10800000" flipH="1">
            <a:off x="4788226" y="3256817"/>
            <a:ext cx="1800000" cy="726594"/>
          </a:xfrm>
          <a:prstGeom prst="bentUpArrow">
            <a:avLst>
              <a:gd name="adj1" fmla="val 11223"/>
              <a:gd name="adj2" fmla="val 22004"/>
              <a:gd name="adj3" fmla="val 3818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0000" l="0" r="99000">
                        <a14:foregroundMark x1="8786" y1="40286" x2="11286" y2="73714"/>
                        <a14:foregroundMark x1="21571" y1="40857" x2="25357" y2="67571"/>
                        <a14:foregroundMark x1="42071" y1="41143" x2="34500" y2="75643"/>
                        <a14:foregroundMark x1="4357" y1="22429" x2="49357" y2="14857"/>
                        <a14:foregroundMark x1="62071" y1="12643" x2="85929" y2="21429"/>
                        <a14:foregroundMark x1="54143" y1="42071" x2="53143" y2="62071"/>
                        <a14:backgroundMark x1="20143" y1="58071" x2="20143" y2="58071"/>
                        <a14:backgroundMark x1="14357" y1="63214" x2="14357" y2="63214"/>
                        <a14:backgroundMark x1="15500" y1="65857" x2="15500" y2="65857"/>
                        <a14:backgroundMark x1="19571" y1="66571" x2="19571" y2="66571"/>
                        <a14:backgroundMark x1="24000" y1="70071" x2="24000" y2="70071"/>
                        <a14:backgroundMark x1="39143" y1="69143" x2="39143" y2="69143"/>
                        <a14:backgroundMark x1="50286" y1="59857" x2="50286" y2="59857"/>
                        <a14:backgroundMark x1="59071" y1="60786" x2="59071" y2="60786"/>
                        <a14:backgroundMark x1="63000" y1="57214" x2="63000" y2="57214"/>
                        <a14:backgroundMark x1="65429" y1="77714" x2="65429" y2="77714"/>
                        <a14:backgroundMark x1="83071" y1="54857" x2="83071" y2="54857"/>
                        <a14:backgroundMark x1="93071" y1="74143" x2="93071" y2="74143"/>
                        <a14:backgroundMark x1="92000" y1="83857" x2="92000" y2="83857"/>
                        <a14:backgroundMark x1="8643" y1="66500" x2="8643" y2="7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/>
        </p:blipFill>
        <p:spPr bwMode="auto">
          <a:xfrm>
            <a:off x="6588226" y="1237837"/>
            <a:ext cx="2293839" cy="20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2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26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Инициативы, выдвинутые жителями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в ходе предварительных (первичных) обсуждений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99407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Ф.И.О. людей, предложивших инициативу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1" y="2380818"/>
            <a:ext cx="698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виды работ, которые предполагает реализация инициативы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2319" y="1436330"/>
            <a:ext cx="2795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MS Mincho"/>
                <a:cs typeface="Times New Roman"/>
              </a:rPr>
              <a:t>Не указываются: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395536" y="2099155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395536" y="2490863"/>
            <a:ext cx="180020" cy="18002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6423" y="2781685"/>
            <a:ext cx="2320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  <a:ea typeface="MS Mincho"/>
                <a:cs typeface="Times New Roman"/>
              </a:rPr>
              <a:t>Указываются:</a:t>
            </a:r>
            <a:endParaRPr lang="ru-RU" sz="3600" b="1" dirty="0">
              <a:solidFill>
                <a:srgbClr val="00863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9660" y="3233074"/>
            <a:ext cx="8414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предложения жителей данной территории по участию </a:t>
            </a:r>
          </a:p>
          <a:p>
            <a:r>
              <a:rPr lang="ru-RU" sz="2000" dirty="0"/>
              <a:t>в государственной программе, выдвинутые в ходе </a:t>
            </a:r>
          </a:p>
          <a:p>
            <a:r>
              <a:rPr lang="ru-RU" sz="2000" dirty="0"/>
              <a:t>первичных и итоговой встреч</a:t>
            </a:r>
          </a:p>
        </p:txBody>
      </p:sp>
      <p:sp>
        <p:nvSpPr>
          <p:cNvPr id="24" name="Ромб 23"/>
          <p:cNvSpPr/>
          <p:nvPr/>
        </p:nvSpPr>
        <p:spPr>
          <a:xfrm>
            <a:off x="369641" y="3350762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9661" y="4241009"/>
            <a:ext cx="7380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краткое описание инициатив (до 15 слов на каждую инициативу)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9641" y="4797152"/>
            <a:ext cx="3956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</a:t>
            </a:r>
          </a:p>
        </p:txBody>
      </p:sp>
      <p:sp>
        <p:nvSpPr>
          <p:cNvPr id="36" name="Ромб 35"/>
          <p:cNvSpPr/>
          <p:nvPr/>
        </p:nvSpPr>
        <p:spPr>
          <a:xfrm>
            <a:off x="369641" y="4351054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60617"/>
              </p:ext>
            </p:extLst>
          </p:nvPr>
        </p:nvGraphicFramePr>
        <p:xfrm>
          <a:off x="206267" y="5373216"/>
          <a:ext cx="8706057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539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Краткое содержание выдвинутых инициатив</a:t>
                      </a:r>
                      <a:r>
                        <a:rPr lang="ru-RU" sz="2000" baseline="30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устройство детской площадки во дворе ул. Советской, д.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  <a:tab pos="1723390" algn="ct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восстановление тротуара от д. 1 до д. 5 по ул. Тухачевского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67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 animBg="1"/>
      <p:bldP spid="19" grpId="0" animBg="1"/>
      <p:bldP spid="22" grpId="0"/>
      <p:bldP spid="23" grpId="0"/>
      <p:bldP spid="24" grpId="0" animBg="1"/>
      <p:bldP spid="7" grpId="0"/>
      <p:bldP spid="34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rchoztorg.ru/image/cache/catalog/samson/2/stepler-24-6-26-6-brauberg-standard-do-25-listov-sinij-226852-sn-rchoztorg-ru-559268585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67" b="74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4" b="22534"/>
          <a:stretch/>
        </p:blipFill>
        <p:spPr bwMode="auto">
          <a:xfrm>
            <a:off x="316003" y="1466391"/>
            <a:ext cx="3596405" cy="19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470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СКРЕПЛЕНИЕ ДОКУМЕНТОВ</a:t>
            </a:r>
            <a:endParaRPr lang="ru-RU" sz="4800" dirty="0"/>
          </a:p>
        </p:txBody>
      </p:sp>
      <p:sp>
        <p:nvSpPr>
          <p:cNvPr id="4" name="Умножение 3"/>
          <p:cNvSpPr/>
          <p:nvPr/>
        </p:nvSpPr>
        <p:spPr>
          <a:xfrm>
            <a:off x="-828600" y="692696"/>
            <a:ext cx="6120680" cy="3395411"/>
          </a:xfrm>
          <a:prstGeom prst="mathMultiply">
            <a:avLst>
              <a:gd name="adj1" fmla="val 4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7AFB6AC-1392-D0CE-A8E5-77F91346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3" b="92174" l="2827" r="91343">
                        <a14:foregroundMark x1="24382" y1="16304" x2="64664" y2="4783"/>
                        <a14:foregroundMark x1="64664" y1="4783" x2="63251" y2="4783"/>
                        <a14:foregroundMark x1="91343" y1="68913" x2="40813" y2="87391"/>
                        <a14:foregroundMark x1="40813" y1="87391" x2="40459" y2="87391"/>
                        <a14:foregroundMark x1="40459" y1="87391" x2="34629" y2="88913"/>
                        <a14:foregroundMark x1="26502" y1="85000" x2="18198" y2="91957"/>
                        <a14:foregroundMark x1="18198" y1="91957" x2="17314" y2="92174"/>
                        <a14:foregroundMark x1="9717" y1="70652" x2="6537" y2="61304"/>
                        <a14:foregroundMark x1="3710" y1="63043" x2="2827" y2="6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" y="3710282"/>
            <a:ext cx="3541401" cy="28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3">
            <a:extLst>
              <a:ext uri="{FF2B5EF4-FFF2-40B4-BE49-F238E27FC236}">
                <a16:creationId xmlns="" xmlns:a16="http://schemas.microsoft.com/office/drawing/2014/main" id="{CD5CBCF5-B7CB-927D-0295-FB1B45E11224}"/>
              </a:ext>
            </a:extLst>
          </p:cNvPr>
          <p:cNvSpPr/>
          <p:nvPr/>
        </p:nvSpPr>
        <p:spPr>
          <a:xfrm>
            <a:off x="-717673" y="3376269"/>
            <a:ext cx="6120680" cy="3395411"/>
          </a:xfrm>
          <a:prstGeom prst="mathMultiply">
            <a:avLst>
              <a:gd name="adj1" fmla="val 456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226836" y="1091860"/>
            <a:ext cx="4947688" cy="5324604"/>
            <a:chOff x="4226836" y="1091860"/>
            <a:chExt cx="4947688" cy="5324604"/>
          </a:xfrm>
        </p:grpSpPr>
        <p:pic>
          <p:nvPicPr>
            <p:cNvPr id="2056" name="Picture 8" descr="https://img2.freepng.ru/20180330/dre/kisspng-paper-clip-manufacturing-plastic-clamp-paper-clip-5abde5fc8d4831.789953111522394620578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67" l="0" r="100000">
                          <a14:foregroundMark x1="21556" y1="9500" x2="20667" y2="23000"/>
                          <a14:foregroundMark x1="14333" y1="16500" x2="16556" y2="5833"/>
                          <a14:foregroundMark x1="12000" y1="28833" x2="12000" y2="32167"/>
                          <a14:foregroundMark x1="15111" y1="35000" x2="19444" y2="31833"/>
                          <a14:foregroundMark x1="75889" y1="11000" x2="78556" y2="10000"/>
                          <a14:foregroundMark x1="72556" y1="5833" x2="70333" y2="6833"/>
                          <a14:foregroundMark x1="70667" y1="7833" x2="69889" y2="10667"/>
                          <a14:foregroundMark x1="77333" y1="9333" x2="73778" y2="6667"/>
                          <a14:foregroundMark x1="73000" y1="5833" x2="72222" y2="6500"/>
                          <a14:foregroundMark x1="80889" y1="20500" x2="83667" y2="25500"/>
                          <a14:foregroundMark x1="84000" y1="26667" x2="87889" y2="32333"/>
                          <a14:foregroundMark x1="89333" y1="33833" x2="92222" y2="35333"/>
                          <a14:foregroundMark x1="94222" y1="32000" x2="91000" y2="26667"/>
                          <a14:foregroundMark x1="88000" y1="24333" x2="82222" y2="16167"/>
                          <a14:foregroundMark x1="8889" y1="42167" x2="6000" y2="46500"/>
                          <a14:foregroundMark x1="28000" y1="23167" x2="28778" y2="31167"/>
                          <a14:foregroundMark x1="74778" y1="28167" x2="77444" y2="31667"/>
                          <a14:foregroundMark x1="78667" y1="76167" x2="77333" y2="82000"/>
                          <a14:foregroundMark x1="74000" y1="83833" x2="74444" y2="86667"/>
                          <a14:foregroundMark x1="73333" y1="87833" x2="68667" y2="94167"/>
                          <a14:foregroundMark x1="82444" y1="59000" x2="85111" y2="61000"/>
                          <a14:foregroundMark x1="84667" y1="66333" x2="82000" y2="71000"/>
                          <a14:foregroundMark x1="82444" y1="70333" x2="79333" y2="74833"/>
                          <a14:foregroundMark x1="78222" y1="77667" x2="73000" y2="82500"/>
                          <a14:foregroundMark x1="38333" y1="82167" x2="41333" y2="84500"/>
                          <a14:foregroundMark x1="66111" y1="83667" x2="66111" y2="80500"/>
                          <a14:foregroundMark x1="67333" y1="85167" x2="68667" y2="86167"/>
                          <a14:foregroundMark x1="70333" y1="85167" x2="72333" y2="83833"/>
                          <a14:foregroundMark x1="60000" y1="96333" x2="61667" y2="98000"/>
                          <a14:foregroundMark x1="62667" y1="98167" x2="65333" y2="98167"/>
                          <a14:foregroundMark x1="66556" y1="98000" x2="66556" y2="98000"/>
                          <a14:foregroundMark x1="12889" y1="23000" x2="12889" y2="23000"/>
                          <a14:foregroundMark x1="76889" y1="66167" x2="75444" y2="67667"/>
                          <a14:foregroundMark x1="72000" y1="71333" x2="66222" y2="79000"/>
                          <a14:foregroundMark x1="65111" y1="81167" x2="59222" y2="91000"/>
                          <a14:foregroundMark x1="59333" y1="92667" x2="60111" y2="95833"/>
                          <a14:foregroundMark x1="59000" y1="89333" x2="58222" y2="93167"/>
                          <a14:foregroundMark x1="76667" y1="66167" x2="77667" y2="62500"/>
                          <a14:foregroundMark x1="78111" y1="61833" x2="81222" y2="58833"/>
                          <a14:foregroundMark x1="85556" y1="61167" x2="86111" y2="64167"/>
                          <a14:foregroundMark x1="42667" y1="47167" x2="42667" y2="47167"/>
                          <a14:foregroundMark x1="81778" y1="40833" x2="81778" y2="40833"/>
                          <a14:foregroundMark x1="86000" y1="49333" x2="86000" y2="49333"/>
                          <a14:foregroundMark x1="87444" y1="54167" x2="87444" y2="54167"/>
                          <a14:foregroundMark x1="85333" y1="57000" x2="85333" y2="57000"/>
                          <a14:foregroundMark x1="81778" y1="55000" x2="81778" y2="55000"/>
                          <a14:foregroundMark x1="79444" y1="51667" x2="79444" y2="51667"/>
                          <a14:foregroundMark x1="78111" y1="49000" x2="78111" y2="49000"/>
                          <a14:foregroundMark x1="76778" y1="45167" x2="76778" y2="45167"/>
                          <a14:foregroundMark x1="75778" y1="41667" x2="75778" y2="41667"/>
                          <a14:foregroundMark x1="73889" y1="38167" x2="77667" y2="47000"/>
                          <a14:foregroundMark x1="73778" y1="37500" x2="71444" y2="32167"/>
                          <a14:foregroundMark x1="81111" y1="25667" x2="78667" y2="22833"/>
                          <a14:backgroundMark x1="6667" y1="7500" x2="5222" y2="32167"/>
                          <a14:backgroundMark x1="20111" y1="40333" x2="27444" y2="44167"/>
                          <a14:backgroundMark x1="18000" y1="15500" x2="18333" y2="11000"/>
                          <a14:backgroundMark x1="30333" y1="22667" x2="31333" y2="32500"/>
                          <a14:backgroundMark x1="28111" y1="14333" x2="27222" y2="15833"/>
                          <a14:backgroundMark x1="25444" y1="5667" x2="49222" y2="7167"/>
                          <a14:backgroundMark x1="13556" y1="48000" x2="20667" y2="56167"/>
                          <a14:backgroundMark x1="31333" y1="62167" x2="30556" y2="65833"/>
                          <a14:backgroundMark x1="17667" y1="83000" x2="31333" y2="85000"/>
                          <a14:backgroundMark x1="47667" y1="86333" x2="47333" y2="91833"/>
                          <a14:backgroundMark x1="51111" y1="69833" x2="51889" y2="73667"/>
                          <a14:backgroundMark x1="56667" y1="58833" x2="64889" y2="49167"/>
                          <a14:backgroundMark x1="48444" y1="45500" x2="61556" y2="36500"/>
                          <a14:backgroundMark x1="41778" y1="54000" x2="40333" y2="58167"/>
                          <a14:backgroundMark x1="45889" y1="54167" x2="47778" y2="52833"/>
                          <a14:backgroundMark x1="51111" y1="69000" x2="54556" y2="71167"/>
                          <a14:backgroundMark x1="55111" y1="70667" x2="56444" y2="69500"/>
                          <a14:backgroundMark x1="54778" y1="72667" x2="57222" y2="68833"/>
                          <a14:backgroundMark x1="68889" y1="81167" x2="82667" y2="65000"/>
                          <a14:backgroundMark x1="74667" y1="30500" x2="83222" y2="51667"/>
                          <a14:backgroundMark x1="69778" y1="23833" x2="69556" y2="29667"/>
                          <a14:backgroundMark x1="66667" y1="44000" x2="64667" y2="48333"/>
                          <a14:backgroundMark x1="70444" y1="31167" x2="73556" y2="39333"/>
                          <a14:backgroundMark x1="77444" y1="13333" x2="83889" y2="23000"/>
                          <a14:backgroundMark x1="72444" y1="8500" x2="73556" y2="11833"/>
                          <a14:backgroundMark x1="13333" y1="65167" x2="5778" y2="78500"/>
                          <a14:backgroundMark x1="38222" y1="73500" x2="43444" y2="76667"/>
                          <a14:backgroundMark x1="45667" y1="65500" x2="49778" y2="59333"/>
                          <a14:backgroundMark x1="52111" y1="57167" x2="56111" y2="52833"/>
                          <a14:backgroundMark x1="56000" y1="51167" x2="59333" y2="47333"/>
                          <a14:backgroundMark x1="61333" y1="43833" x2="61778" y2="43500"/>
                          <a14:backgroundMark x1="66111" y1="38500" x2="65222" y2="39667"/>
                          <a14:backgroundMark x1="47667" y1="52667" x2="48778" y2="52000"/>
                          <a14:backgroundMark x1="16778" y1="29000" x2="16111" y2="30833"/>
                          <a14:backgroundMark x1="63778" y1="87667" x2="65111" y2="91333"/>
                          <a14:backgroundMark x1="69333" y1="83167" x2="71556" y2="79667"/>
                          <a14:backgroundMark x1="68667" y1="89500" x2="62444" y2="94667"/>
                          <a14:backgroundMark x1="67667" y1="91167" x2="70111" y2="88167"/>
                          <a14:backgroundMark x1="71556" y1="86833" x2="68778" y2="92333"/>
                          <a14:backgroundMark x1="74889" y1="21500" x2="92889" y2="48000"/>
                          <a14:backgroundMark x1="93222" y1="12500" x2="98222" y2="28000"/>
                          <a14:backgroundMark x1="97333" y1="70833" x2="94111" y2="89833"/>
                          <a14:backgroundMark x1="86444" y1="84667" x2="79333" y2="99000"/>
                          <a14:backgroundMark x1="17333" y1="98000" x2="3444" y2="96167"/>
                          <a14:backgroundMark x1="65333" y1="63667" x2="65333" y2="63667"/>
                          <a14:backgroundMark x1="71667" y1="56167" x2="70222" y2="60500"/>
                          <a14:backgroundMark x1="71667" y1="51000" x2="73444" y2="55167"/>
                          <a14:backgroundMark x1="78667" y1="54667" x2="75333" y2="59167"/>
                          <a14:backgroundMark x1="73667" y1="62333" x2="58000" y2="88333"/>
                          <a14:backgroundMark x1="81778" y1="61333" x2="82556" y2="63333"/>
                          <a14:backgroundMark x1="83778" y1="62500" x2="83778" y2="64167"/>
                          <a14:backgroundMark x1="84667" y1="63333" x2="84778" y2="63667"/>
                          <a14:backgroundMark x1="86000" y1="59667" x2="85556" y2="59667"/>
                          <a14:backgroundMark x1="79333" y1="57167" x2="80778" y2="57333"/>
                          <a14:backgroundMark x1="85778" y1="58667" x2="84889" y2="58667"/>
                          <a14:backgroundMark x1="80556" y1="56167" x2="81889" y2="57333"/>
                          <a14:backgroundMark x1="77778" y1="49167" x2="75333" y2="43167"/>
                          <a14:backgroundMark x1="73444" y1="39167" x2="74778" y2="42333"/>
                          <a14:backgroundMark x1="66667" y1="93667" x2="63889" y2="94667"/>
                          <a14:backgroundMark x1="65333" y1="95333" x2="63444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7115">
              <a:off x="4226836" y="1091860"/>
              <a:ext cx="4860899" cy="324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s://img2.freepng.ru/20180330/dre/kisspng-paper-clip-manufacturing-plastic-clamp-paper-clip-5abde5fc8d4831.789953111522394620578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667" l="0" r="100000">
                          <a14:foregroundMark x1="21556" y1="9500" x2="20667" y2="23000"/>
                          <a14:foregroundMark x1="14333" y1="16500" x2="16556" y2="5833"/>
                          <a14:foregroundMark x1="12000" y1="28833" x2="12000" y2="32167"/>
                          <a14:foregroundMark x1="15111" y1="35000" x2="19444" y2="31833"/>
                          <a14:foregroundMark x1="75889" y1="11000" x2="78556" y2="10000"/>
                          <a14:foregroundMark x1="72556" y1="5833" x2="70333" y2="6833"/>
                          <a14:foregroundMark x1="70667" y1="7833" x2="69889" y2="10667"/>
                          <a14:foregroundMark x1="77333" y1="9333" x2="73778" y2="6667"/>
                          <a14:foregroundMark x1="73000" y1="5833" x2="72222" y2="6500"/>
                          <a14:foregroundMark x1="80889" y1="20500" x2="83667" y2="25500"/>
                          <a14:foregroundMark x1="84000" y1="26667" x2="87889" y2="32333"/>
                          <a14:foregroundMark x1="89333" y1="33833" x2="92222" y2="35333"/>
                          <a14:foregroundMark x1="94222" y1="32000" x2="91000" y2="26667"/>
                          <a14:foregroundMark x1="88000" y1="24333" x2="82222" y2="16167"/>
                          <a14:foregroundMark x1="8889" y1="42167" x2="6000" y2="46500"/>
                          <a14:foregroundMark x1="28000" y1="23167" x2="28778" y2="31167"/>
                          <a14:foregroundMark x1="74778" y1="28167" x2="77444" y2="31667"/>
                          <a14:foregroundMark x1="78667" y1="76167" x2="77333" y2="82000"/>
                          <a14:foregroundMark x1="74000" y1="83833" x2="74444" y2="86667"/>
                          <a14:foregroundMark x1="73333" y1="87833" x2="68667" y2="94167"/>
                          <a14:foregroundMark x1="82444" y1="59000" x2="85111" y2="61000"/>
                          <a14:foregroundMark x1="84667" y1="66333" x2="82000" y2="71000"/>
                          <a14:foregroundMark x1="82444" y1="70333" x2="79333" y2="74833"/>
                          <a14:foregroundMark x1="78222" y1="77667" x2="73000" y2="82500"/>
                          <a14:foregroundMark x1="38333" y1="82167" x2="41333" y2="84500"/>
                          <a14:foregroundMark x1="66111" y1="83667" x2="66111" y2="80500"/>
                          <a14:foregroundMark x1="67333" y1="85167" x2="68667" y2="86167"/>
                          <a14:foregroundMark x1="70333" y1="85167" x2="72333" y2="83833"/>
                          <a14:foregroundMark x1="60000" y1="96333" x2="61667" y2="98000"/>
                          <a14:foregroundMark x1="62667" y1="98167" x2="65333" y2="98167"/>
                          <a14:foregroundMark x1="66556" y1="98000" x2="66556" y2="98000"/>
                          <a14:foregroundMark x1="12889" y1="23000" x2="12889" y2="23000"/>
                          <a14:foregroundMark x1="76889" y1="66167" x2="75444" y2="67667"/>
                          <a14:foregroundMark x1="72000" y1="71333" x2="66222" y2="79000"/>
                          <a14:foregroundMark x1="65111" y1="81167" x2="59222" y2="91000"/>
                          <a14:foregroundMark x1="59333" y1="92667" x2="60111" y2="95833"/>
                          <a14:foregroundMark x1="59000" y1="89333" x2="58222" y2="93167"/>
                          <a14:foregroundMark x1="76667" y1="66167" x2="77667" y2="62500"/>
                          <a14:foregroundMark x1="78111" y1="61833" x2="81222" y2="58833"/>
                          <a14:foregroundMark x1="85556" y1="61167" x2="86111" y2="64167"/>
                          <a14:foregroundMark x1="42667" y1="47167" x2="42667" y2="47167"/>
                          <a14:foregroundMark x1="81778" y1="40833" x2="81778" y2="40833"/>
                          <a14:foregroundMark x1="86000" y1="49333" x2="86000" y2="49333"/>
                          <a14:foregroundMark x1="87444" y1="54167" x2="87444" y2="54167"/>
                          <a14:foregroundMark x1="85333" y1="57000" x2="85333" y2="57000"/>
                          <a14:foregroundMark x1="81778" y1="55000" x2="81778" y2="55000"/>
                          <a14:foregroundMark x1="79444" y1="51667" x2="79444" y2="51667"/>
                          <a14:foregroundMark x1="78111" y1="49000" x2="78111" y2="49000"/>
                          <a14:foregroundMark x1="76778" y1="45167" x2="76778" y2="45167"/>
                          <a14:foregroundMark x1="75778" y1="41667" x2="75778" y2="41667"/>
                          <a14:foregroundMark x1="73889" y1="38167" x2="77667" y2="47000"/>
                          <a14:foregroundMark x1="73778" y1="37500" x2="71444" y2="32167"/>
                          <a14:foregroundMark x1="81111" y1="25667" x2="78667" y2="22833"/>
                          <a14:backgroundMark x1="6667" y1="7500" x2="5222" y2="32167"/>
                          <a14:backgroundMark x1="20111" y1="40333" x2="27444" y2="44167"/>
                          <a14:backgroundMark x1="18000" y1="15500" x2="18333" y2="11000"/>
                          <a14:backgroundMark x1="30333" y1="22667" x2="31333" y2="32500"/>
                          <a14:backgroundMark x1="28111" y1="14333" x2="27222" y2="15833"/>
                          <a14:backgroundMark x1="25444" y1="5667" x2="49222" y2="7167"/>
                          <a14:backgroundMark x1="13556" y1="48000" x2="20667" y2="56167"/>
                          <a14:backgroundMark x1="31333" y1="62167" x2="30556" y2="65833"/>
                          <a14:backgroundMark x1="17667" y1="83000" x2="31333" y2="85000"/>
                          <a14:backgroundMark x1="47667" y1="86333" x2="47333" y2="91833"/>
                          <a14:backgroundMark x1="51111" y1="69833" x2="51889" y2="73667"/>
                          <a14:backgroundMark x1="56667" y1="58833" x2="64889" y2="49167"/>
                          <a14:backgroundMark x1="48444" y1="45500" x2="61556" y2="36500"/>
                          <a14:backgroundMark x1="41778" y1="54000" x2="40333" y2="58167"/>
                          <a14:backgroundMark x1="45889" y1="54167" x2="47778" y2="52833"/>
                          <a14:backgroundMark x1="51111" y1="69000" x2="54556" y2="71167"/>
                          <a14:backgroundMark x1="55111" y1="70667" x2="56444" y2="69500"/>
                          <a14:backgroundMark x1="54778" y1="72667" x2="57222" y2="68833"/>
                          <a14:backgroundMark x1="68889" y1="81167" x2="82667" y2="65000"/>
                          <a14:backgroundMark x1="74667" y1="30500" x2="83222" y2="51667"/>
                          <a14:backgroundMark x1="69778" y1="23833" x2="69556" y2="29667"/>
                          <a14:backgroundMark x1="66667" y1="44000" x2="64667" y2="48333"/>
                          <a14:backgroundMark x1="70444" y1="31167" x2="73556" y2="39333"/>
                          <a14:backgroundMark x1="77444" y1="13333" x2="83889" y2="23000"/>
                          <a14:backgroundMark x1="72444" y1="8500" x2="73556" y2="11833"/>
                          <a14:backgroundMark x1="13333" y1="65167" x2="5778" y2="78500"/>
                          <a14:backgroundMark x1="38222" y1="73500" x2="43444" y2="76667"/>
                          <a14:backgroundMark x1="45667" y1="65500" x2="49778" y2="59333"/>
                          <a14:backgroundMark x1="52111" y1="57167" x2="56111" y2="52833"/>
                          <a14:backgroundMark x1="56000" y1="51167" x2="59333" y2="47333"/>
                          <a14:backgroundMark x1="61333" y1="43833" x2="61778" y2="43500"/>
                          <a14:backgroundMark x1="66111" y1="38500" x2="65222" y2="39667"/>
                          <a14:backgroundMark x1="47667" y1="52667" x2="48778" y2="52000"/>
                          <a14:backgroundMark x1="16778" y1="29000" x2="16111" y2="30833"/>
                          <a14:backgroundMark x1="63778" y1="87667" x2="65111" y2="91333"/>
                          <a14:backgroundMark x1="69333" y1="83167" x2="71556" y2="79667"/>
                          <a14:backgroundMark x1="68667" y1="89500" x2="62444" y2="94667"/>
                          <a14:backgroundMark x1="67667" y1="91167" x2="70111" y2="88167"/>
                          <a14:backgroundMark x1="71556" y1="86833" x2="68778" y2="92333"/>
                          <a14:backgroundMark x1="74889" y1="21500" x2="92889" y2="48000"/>
                          <a14:backgroundMark x1="93222" y1="12500" x2="98222" y2="28000"/>
                          <a14:backgroundMark x1="97333" y1="70833" x2="94111" y2="89833"/>
                          <a14:backgroundMark x1="86444" y1="84667" x2="79333" y2="99000"/>
                          <a14:backgroundMark x1="17333" y1="98000" x2="3444" y2="96167"/>
                          <a14:backgroundMark x1="65333" y1="63667" x2="65333" y2="63667"/>
                          <a14:backgroundMark x1="71667" y1="56167" x2="70222" y2="60500"/>
                          <a14:backgroundMark x1="71667" y1="51000" x2="73444" y2="55167"/>
                          <a14:backgroundMark x1="78667" y1="54667" x2="75333" y2="59167"/>
                          <a14:backgroundMark x1="73667" y1="62333" x2="58000" y2="88333"/>
                          <a14:backgroundMark x1="81778" y1="61333" x2="82556" y2="63333"/>
                          <a14:backgroundMark x1="83778" y1="62500" x2="83778" y2="64167"/>
                          <a14:backgroundMark x1="84667" y1="63333" x2="84778" y2="63667"/>
                          <a14:backgroundMark x1="86000" y1="59667" x2="85556" y2="59667"/>
                          <a14:backgroundMark x1="79333" y1="57167" x2="80778" y2="57333"/>
                          <a14:backgroundMark x1="85778" y1="58667" x2="84889" y2="58667"/>
                          <a14:backgroundMark x1="80556" y1="56167" x2="81889" y2="57333"/>
                          <a14:backgroundMark x1="77778" y1="49167" x2="75333" y2="43167"/>
                          <a14:backgroundMark x1="73444" y1="39167" x2="74778" y2="42333"/>
                          <a14:backgroundMark x1="66667" y1="93667" x2="63889" y2="94667"/>
                          <a14:backgroundMark x1="65333" y1="95333" x2="63444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7931">
              <a:off x="4313625" y="3175865"/>
              <a:ext cx="4860899" cy="324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962977" y="922002"/>
            <a:ext cx="35621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400" dirty="0">
                <a:solidFill>
                  <a:srgbClr val="00B050"/>
                </a:solidFill>
                <a:sym typeface="Wingdings 2"/>
              </a:rPr>
              <a:t></a:t>
            </a:r>
            <a:endParaRPr lang="ru-RU" sz="34400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6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27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Иные формы предварительного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обсуждения вопросов участия в государственной программе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86423" y="1412776"/>
            <a:ext cx="8778064" cy="3328491"/>
            <a:chOff x="186423" y="1412776"/>
            <a:chExt cx="8778064" cy="332849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12319" y="1412776"/>
              <a:ext cx="875216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«Проведение анкетирования или опроса населения </a:t>
              </a:r>
            </a:p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по выбору общественного проекта, определению названия общественного проекта и иным вопросам»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86423" y="2767223"/>
              <a:ext cx="2320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Указываются:</a:t>
              </a:r>
              <a:endParaRPr lang="ru-RU" sz="3600" b="1" dirty="0">
                <a:solidFill>
                  <a:srgbClr val="00863D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9661" y="3333045"/>
              <a:ext cx="25101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вид исследования</a:t>
              </a:r>
            </a:p>
          </p:txBody>
        </p:sp>
        <p:sp>
          <p:nvSpPr>
            <p:cNvPr id="25" name="Ромб 24"/>
            <p:cNvSpPr/>
            <p:nvPr/>
          </p:nvSpPr>
          <p:spPr>
            <a:xfrm>
              <a:off x="369641" y="3450733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9661" y="3837101"/>
              <a:ext cx="66146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количество граждан, принявших участие в исследовании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49661" y="4341157"/>
              <a:ext cx="66146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обобщенный результат исследования</a:t>
              </a:r>
            </a:p>
          </p:txBody>
        </p:sp>
        <p:sp>
          <p:nvSpPr>
            <p:cNvPr id="30" name="Ромб 29"/>
            <p:cNvSpPr/>
            <p:nvPr/>
          </p:nvSpPr>
          <p:spPr>
            <a:xfrm>
              <a:off x="369641" y="3978157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омб 30"/>
            <p:cNvSpPr/>
            <p:nvPr/>
          </p:nvSpPr>
          <p:spPr>
            <a:xfrm>
              <a:off x="369641" y="4460913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49661" y="7930818"/>
            <a:ext cx="6614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обобщенный результат исследования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12319" y="4851157"/>
            <a:ext cx="8752168" cy="1849730"/>
            <a:chOff x="212319" y="4851157"/>
            <a:chExt cx="8752168" cy="184973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2319" y="4851157"/>
              <a:ext cx="87521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«Проведение творческих конкурсов, в том числе конкурсов рисунков, поделок и т.д.»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2319" y="5727312"/>
              <a:ext cx="2320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Указываются:</a:t>
              </a:r>
              <a:endParaRPr lang="ru-RU" sz="3600" b="1" dirty="0">
                <a:solidFill>
                  <a:srgbClr val="00863D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5557" y="6293134"/>
              <a:ext cx="25101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вид конкурса</a:t>
              </a:r>
            </a:p>
          </p:txBody>
        </p:sp>
        <p:sp>
          <p:nvSpPr>
            <p:cNvPr id="37" name="Ромб 36"/>
            <p:cNvSpPr/>
            <p:nvPr/>
          </p:nvSpPr>
          <p:spPr>
            <a:xfrm>
              <a:off x="395537" y="6410822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67119" y="6300777"/>
              <a:ext cx="46704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количество граждан, принявших участие</a:t>
              </a:r>
            </a:p>
          </p:txBody>
        </p:sp>
        <p:sp>
          <p:nvSpPr>
            <p:cNvPr id="40" name="Ромб 39"/>
            <p:cNvSpPr/>
            <p:nvPr/>
          </p:nvSpPr>
          <p:spPr>
            <a:xfrm>
              <a:off x="2387099" y="6410822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Ромб 40"/>
          <p:cNvSpPr/>
          <p:nvPr/>
        </p:nvSpPr>
        <p:spPr>
          <a:xfrm>
            <a:off x="369641" y="795461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3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27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Иные формы предварительного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обсуждения вопросов участия в государственной программе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86423" y="1412776"/>
            <a:ext cx="8778064" cy="1944216"/>
            <a:chOff x="186423" y="1412776"/>
            <a:chExt cx="8778064" cy="194421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12319" y="1412776"/>
              <a:ext cx="8752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«Акция в поддержку общественного проекта»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86423" y="1844824"/>
              <a:ext cx="2320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Указываются:</a:t>
              </a:r>
              <a:endParaRPr lang="ru-RU" sz="3600" b="1" dirty="0">
                <a:solidFill>
                  <a:srgbClr val="00863D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9661" y="2410646"/>
              <a:ext cx="1430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вид акции</a:t>
              </a:r>
            </a:p>
          </p:txBody>
        </p:sp>
        <p:sp>
          <p:nvSpPr>
            <p:cNvPr id="25" name="Ромб 24"/>
            <p:cNvSpPr/>
            <p:nvPr/>
          </p:nvSpPr>
          <p:spPr>
            <a:xfrm>
              <a:off x="369641" y="2528334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9661" y="2956882"/>
              <a:ext cx="47424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количество граждан, принявших участие</a:t>
              </a:r>
            </a:p>
          </p:txBody>
        </p:sp>
        <p:sp>
          <p:nvSpPr>
            <p:cNvPr id="30" name="Ромб 29"/>
            <p:cNvSpPr/>
            <p:nvPr/>
          </p:nvSpPr>
          <p:spPr>
            <a:xfrm>
              <a:off x="369641" y="3055758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49661" y="7930818"/>
            <a:ext cx="6614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обобщенный результат исследования</a:t>
            </a:r>
          </a:p>
        </p:txBody>
      </p:sp>
      <p:sp>
        <p:nvSpPr>
          <p:cNvPr id="41" name="Ромб 40"/>
          <p:cNvSpPr/>
          <p:nvPr/>
        </p:nvSpPr>
        <p:spPr>
          <a:xfrm>
            <a:off x="369641" y="7954619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716014" y="4619200"/>
            <a:ext cx="4248473" cy="1834136"/>
            <a:chOff x="4716014" y="4619200"/>
            <a:chExt cx="4248473" cy="18341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16014" y="4619200"/>
              <a:ext cx="3024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ЗАПОЛНЯЕТСЯ ЕСЛИ: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16016" y="5030341"/>
              <a:ext cx="42484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>
                  <a:solidFill>
                    <a:srgbClr val="F79646">
                      <a:lumMod val="50000"/>
                    </a:srgbClr>
                  </a:solidFill>
                </a:rPr>
                <a:t>общественный проект реализуется </a:t>
              </a:r>
            </a:p>
            <a:p>
              <a:pPr lvl="0"/>
              <a:r>
                <a:rPr lang="ru-RU" sz="2000" b="1" dirty="0">
                  <a:solidFill>
                    <a:srgbClr val="F79646">
                      <a:lumMod val="50000"/>
                    </a:srgbClr>
                  </a:solidFill>
                </a:rPr>
                <a:t>НА ВНЕ ДВОРОВОЙ ТЕРРИТОРИИ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16016" y="5745450"/>
              <a:ext cx="42484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>
                  <a:solidFill>
                    <a:srgbClr val="F79646">
                      <a:lumMod val="50000"/>
                    </a:srgbClr>
                  </a:solidFill>
                </a:rPr>
                <a:t>имеются подписные листы в под-</a:t>
              </a:r>
              <a:r>
                <a:rPr lang="ru-RU" sz="2000" b="1" dirty="0" err="1">
                  <a:solidFill>
                    <a:srgbClr val="F79646">
                      <a:lumMod val="50000"/>
                    </a:srgbClr>
                  </a:solidFill>
                </a:rPr>
                <a:t>держку</a:t>
              </a:r>
              <a:r>
                <a:rPr lang="ru-RU" sz="2000" b="1" dirty="0">
                  <a:solidFill>
                    <a:srgbClr val="F79646">
                      <a:lumMod val="50000"/>
                    </a:srgbClr>
                  </a:solidFill>
                </a:rPr>
                <a:t> общественного проекта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12319" y="3501008"/>
            <a:ext cx="8752168" cy="3127866"/>
            <a:chOff x="212319" y="3501008"/>
            <a:chExt cx="8752168" cy="312786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12319" y="3501008"/>
              <a:ext cx="87521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«Сбор подписей в поддержку реализации общественного проекта на вне дворовой территории»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2319" y="4551300"/>
              <a:ext cx="22217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Указывается:</a:t>
              </a:r>
              <a:endParaRPr lang="ru-RU" sz="3600" b="1" dirty="0">
                <a:solidFill>
                  <a:srgbClr val="00863D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5557" y="5117122"/>
              <a:ext cx="3852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количество собранных подписей</a:t>
              </a:r>
            </a:p>
          </p:txBody>
        </p:sp>
        <p:sp>
          <p:nvSpPr>
            <p:cNvPr id="37" name="Ромб 36"/>
            <p:cNvSpPr/>
            <p:nvPr/>
          </p:nvSpPr>
          <p:spPr>
            <a:xfrm>
              <a:off x="395537" y="5234810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30829" y="5613211"/>
              <a:ext cx="37371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>
                  <a:solidFill>
                    <a:srgbClr val="C00000"/>
                  </a:solidFill>
                </a:rPr>
                <a:t>Предоставление в конкурсную комиссию подписных листов </a:t>
              </a:r>
            </a:p>
            <a:p>
              <a:pPr lvl="0"/>
              <a:r>
                <a:rPr lang="ru-RU" sz="2000" b="1" dirty="0">
                  <a:solidFill>
                    <a:srgbClr val="C00000"/>
                  </a:solidFill>
                </a:rPr>
                <a:t>не требуется</a:t>
              </a: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4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27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Иные формы предварительного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обсуждения вопросов участия в государственной программе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9511" y="1538789"/>
            <a:ext cx="8928994" cy="5190385"/>
            <a:chOff x="179511" y="1538789"/>
            <a:chExt cx="8928994" cy="519038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12319" y="1538789"/>
              <a:ext cx="87521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«Обсуждение в сети Интернет, в том числе в </a:t>
              </a:r>
              <a:r>
                <a:rPr lang="ru-RU" sz="2800" b="1" dirty="0" err="1">
                  <a:solidFill>
                    <a:srgbClr val="C00000"/>
                  </a:solidFill>
                  <a:ea typeface="MS Mincho"/>
                  <a:cs typeface="Times New Roman"/>
                </a:rPr>
                <a:t>социаль-ных</a:t>
              </a:r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 сетях»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86423" y="3970298"/>
              <a:ext cx="2320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Указываются:</a:t>
              </a:r>
              <a:endParaRPr lang="ru-RU" sz="3600" b="1" dirty="0">
                <a:solidFill>
                  <a:srgbClr val="00863D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49660" y="4381440"/>
              <a:ext cx="6687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наименование источника проведения обсуждения</a:t>
              </a:r>
            </a:p>
          </p:txBody>
        </p:sp>
        <p:sp>
          <p:nvSpPr>
            <p:cNvPr id="25" name="Ромб 24"/>
            <p:cNvSpPr/>
            <p:nvPr/>
          </p:nvSpPr>
          <p:spPr>
            <a:xfrm>
              <a:off x="369641" y="4499128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9661" y="4685074"/>
              <a:ext cx="66146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количество граждан, принявших участие</a:t>
              </a:r>
            </a:p>
          </p:txBody>
        </p:sp>
        <p:sp>
          <p:nvSpPr>
            <p:cNvPr id="30" name="Ромб 29"/>
            <p:cNvSpPr/>
            <p:nvPr/>
          </p:nvSpPr>
          <p:spPr>
            <a:xfrm>
              <a:off x="369641" y="4826130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12319" y="5210036"/>
              <a:ext cx="8752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ea typeface="MS Mincho"/>
                  <a:cs typeface="Times New Roman"/>
                </a:rPr>
                <a:t>«Иное»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2319" y="5589240"/>
              <a:ext cx="2320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ea typeface="MS Mincho"/>
                  <a:cs typeface="Times New Roman"/>
                </a:rPr>
                <a:t>Указываются:</a:t>
              </a:r>
              <a:endParaRPr lang="ru-RU" sz="3600" b="1" dirty="0">
                <a:solidFill>
                  <a:srgbClr val="00863D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5557" y="6021288"/>
              <a:ext cx="83889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Виды общественных обсуждений, не предусмотренные настоящим пунктом конкурса</a:t>
              </a:r>
            </a:p>
          </p:txBody>
        </p:sp>
        <p:sp>
          <p:nvSpPr>
            <p:cNvPr id="37" name="Ромб 36"/>
            <p:cNvSpPr/>
            <p:nvPr/>
          </p:nvSpPr>
          <p:spPr>
            <a:xfrm>
              <a:off x="395537" y="6138976"/>
              <a:ext cx="180020" cy="180020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79511" y="2435405"/>
              <a:ext cx="3024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ЗАПОЛНЯЕТСЯ ЕСЛИ: 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5950" y="2943235"/>
              <a:ext cx="24638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публикация содержит </a:t>
              </a:r>
              <a:br>
                <a:rPr lang="ru-RU" dirty="0"/>
              </a:br>
              <a:r>
                <a:rPr lang="ru-RU" dirty="0" err="1"/>
                <a:t>отсыл</a:t>
              </a:r>
              <a:r>
                <a:rPr lang="ru-RU" dirty="0"/>
                <a:t> к обсуждению </a:t>
              </a:r>
              <a:br>
                <a:rPr lang="ru-RU" dirty="0"/>
              </a:br>
              <a:r>
                <a:rPr lang="ru-RU" dirty="0"/>
                <a:t>в комментариям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2804735"/>
              <a:ext cx="2991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создано специальное обсуждение, направленное на решение поставленной </a:t>
              </a:r>
            </a:p>
            <a:p>
              <a:pPr algn="ctr"/>
              <a:r>
                <a:rPr lang="ru-RU" dirty="0"/>
                <a:t>в обсуждении задачи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96137" y="2804735"/>
              <a:ext cx="33123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предусмотрен раздел, </a:t>
              </a:r>
              <a:r>
                <a:rPr lang="ru-RU" dirty="0" err="1"/>
                <a:t>посвя</a:t>
              </a:r>
              <a:r>
                <a:rPr lang="ru-RU" dirty="0"/>
                <a:t>-щенный целенаправленному обсуждению участия населения в государственной программе</a:t>
              </a:r>
            </a:p>
          </p:txBody>
        </p:sp>
        <p:sp>
          <p:nvSpPr>
            <p:cNvPr id="6" name="Левая круглая скобка 5"/>
            <p:cNvSpPr/>
            <p:nvPr/>
          </p:nvSpPr>
          <p:spPr>
            <a:xfrm>
              <a:off x="325884" y="2902403"/>
              <a:ext cx="144016" cy="1033955"/>
            </a:xfrm>
            <a:prstGeom prst="leftBracket">
              <a:avLst>
                <a:gd name="adj" fmla="val 57937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Левая круглая скобка 42"/>
            <p:cNvSpPr/>
            <p:nvPr/>
          </p:nvSpPr>
          <p:spPr>
            <a:xfrm>
              <a:off x="2771800" y="2897070"/>
              <a:ext cx="144016" cy="1033955"/>
            </a:xfrm>
            <a:prstGeom prst="leftBracket">
              <a:avLst>
                <a:gd name="adj" fmla="val 57937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Левая круглая скобка 43"/>
            <p:cNvSpPr/>
            <p:nvPr/>
          </p:nvSpPr>
          <p:spPr>
            <a:xfrm>
              <a:off x="5796137" y="2904571"/>
              <a:ext cx="144016" cy="1033955"/>
            </a:xfrm>
            <a:prstGeom prst="leftBracket">
              <a:avLst>
                <a:gd name="adj" fmla="val 57937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4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28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Общая стоимость реализации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общественного проекта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1618102"/>
            <a:ext cx="8604956" cy="50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05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28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Общая стоимость реализации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общественного проекта</a:t>
            </a:r>
            <a:endParaRPr lang="ru-RU" sz="11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1489321"/>
            <a:ext cx="2788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  <a:latin typeface="Times New Roman"/>
                <a:ea typeface="MS Mincho"/>
              </a:rPr>
              <a:t>СУММЫ И ДОЛИ</a:t>
            </a:r>
          </a:p>
          <a:p>
            <a:pPr algn="ctr"/>
            <a:r>
              <a:rPr lang="ru-RU" sz="2400" b="1" dirty="0">
                <a:solidFill>
                  <a:srgbClr val="00863D"/>
                </a:solidFill>
                <a:latin typeface="Times New Roman"/>
                <a:ea typeface="MS Mincho"/>
              </a:rPr>
              <a:t>УКАЗЫВАЮТСЯ </a:t>
            </a:r>
            <a:endParaRPr lang="ru-RU" sz="2400" b="1" dirty="0">
              <a:solidFill>
                <a:srgbClr val="00863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7812" y="1502927"/>
            <a:ext cx="3268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  <a:latin typeface="Times New Roman"/>
                <a:ea typeface="MS Mincho"/>
              </a:rPr>
              <a:t>ДО ДЕСЯТИЧНЫХ ЗНАКОВ ПОСЛЕ «,»</a:t>
            </a:r>
            <a:endParaRPr lang="ru-RU" sz="2400" b="1" dirty="0">
              <a:solidFill>
                <a:srgbClr val="00863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9605" y="1484784"/>
            <a:ext cx="2166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  <a:latin typeface="Times New Roman"/>
                <a:ea typeface="MS Mincho"/>
              </a:rPr>
              <a:t>В РУБЛЯХ </a:t>
            </a:r>
            <a:r>
              <a:rPr lang="ru-RU" sz="2400" b="1" dirty="0">
                <a:solidFill>
                  <a:srgbClr val="00863D"/>
                </a:solidFill>
                <a:latin typeface="Times New Roman"/>
              </a:rPr>
              <a:t>И</a:t>
            </a:r>
          </a:p>
          <a:p>
            <a:pPr algn="ctr"/>
            <a:r>
              <a:rPr lang="ru-RU" sz="2400" b="1" dirty="0">
                <a:solidFill>
                  <a:srgbClr val="00863D"/>
                </a:solidFill>
                <a:latin typeface="Times New Roman"/>
              </a:rPr>
              <a:t>ПРОЦЕНТАХ</a:t>
            </a:r>
            <a:endParaRPr lang="ru-RU" sz="2400" b="1" dirty="0">
              <a:solidFill>
                <a:srgbClr val="00863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3158" y="2351040"/>
            <a:ext cx="1801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/>
                <a:ea typeface="MS Mincho"/>
              </a:rPr>
              <a:t>НЕ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</a:rPr>
              <a:t> в тыс. руб.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246" y="2368431"/>
            <a:ext cx="2251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</a:rPr>
              <a:t>по </a:t>
            </a:r>
            <a:r>
              <a:rPr lang="ru-RU" sz="2000" dirty="0">
                <a:solidFill>
                  <a:srgbClr val="C00000"/>
                </a:solidFill>
                <a:latin typeface="Times New Roman"/>
              </a:rPr>
              <a:t>КАЖДОМУ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 источнику финансирования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64471" y="2415497"/>
            <a:ext cx="24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</a:rPr>
              <a:t>это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MS Mincho"/>
              </a:rPr>
              <a:t>ДВЕ ЦИФРЫ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</a:rPr>
              <a:t>после запятой, </a:t>
            </a:r>
          </a:p>
          <a:p>
            <a:pPr algn="ctr"/>
            <a:r>
              <a:rPr lang="ru-RU" sz="2000" u="sng" dirty="0">
                <a:solidFill>
                  <a:prstClr val="black"/>
                </a:solidFill>
                <a:latin typeface="Times New Roman"/>
                <a:ea typeface="MS Mincho"/>
              </a:rPr>
              <a:t>даже если это нули</a:t>
            </a:r>
            <a:endParaRPr lang="ru-RU" sz="2000" u="sng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3538" y="3802974"/>
            <a:ext cx="5484818" cy="523220"/>
            <a:chOff x="35496" y="4057908"/>
            <a:chExt cx="5484818" cy="5232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5496" y="4057908"/>
              <a:ext cx="1976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863D"/>
                  </a:solidFill>
                  <a:latin typeface="Times New Roman"/>
                  <a:ea typeface="MS Mincho"/>
                </a:rPr>
                <a:t>Например:</a:t>
              </a:r>
              <a:endParaRPr lang="ru-RU" sz="2800" b="1" dirty="0">
                <a:solidFill>
                  <a:srgbClr val="00863D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04604" y="4122079"/>
              <a:ext cx="37157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prstClr val="black"/>
                  </a:solidFill>
                  <a:latin typeface="Times New Roman"/>
                  <a:ea typeface="MS Mincho"/>
                </a:rPr>
                <a:t> </a:t>
              </a:r>
              <a:r>
                <a:rPr lang="ru-RU" sz="2000" i="1" dirty="0">
                  <a:solidFill>
                    <a:prstClr val="black"/>
                  </a:solidFill>
                  <a:latin typeface="Times New Roman"/>
                  <a:ea typeface="MS Mincho"/>
                </a:rPr>
                <a:t>200 000,00 </a:t>
              </a:r>
              <a:r>
                <a:rPr lang="ru-RU" sz="2000" i="1" dirty="0">
                  <a:solidFill>
                    <a:srgbClr val="00863D"/>
                  </a:solidFill>
                  <a:latin typeface="Times New Roman"/>
                  <a:ea typeface="MS Mincho"/>
                </a:rPr>
                <a:t>или</a:t>
              </a:r>
              <a:r>
                <a:rPr lang="ru-RU" sz="2000" i="1" dirty="0">
                  <a:solidFill>
                    <a:prstClr val="black"/>
                  </a:solidFill>
                  <a:latin typeface="Times New Roman"/>
                  <a:ea typeface="MS Mincho"/>
                </a:rPr>
                <a:t> 20,00 </a:t>
              </a:r>
              <a:r>
                <a:rPr lang="ru-RU" sz="2000" i="1" dirty="0">
                  <a:solidFill>
                    <a:srgbClr val="00863D"/>
                  </a:solidFill>
                  <a:latin typeface="Times New Roman"/>
                  <a:ea typeface="MS Mincho"/>
                </a:rPr>
                <a:t>или</a:t>
              </a:r>
              <a:r>
                <a:rPr lang="ru-RU" sz="2000" i="1" dirty="0">
                  <a:solidFill>
                    <a:prstClr val="black"/>
                  </a:solidFill>
                  <a:latin typeface="Times New Roman"/>
                  <a:ea typeface="MS Mincho"/>
                </a:rPr>
                <a:t> 15,36</a:t>
              </a:r>
              <a:endParaRPr lang="ru-RU" sz="2000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2903308" y="1774410"/>
            <a:ext cx="372548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23588" y="1774410"/>
            <a:ext cx="372548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470211"/>
            <a:ext cx="2461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Сумма субсидии </a:t>
            </a:r>
          </a:p>
          <a:p>
            <a:pPr algn="ctr"/>
            <a:r>
              <a:rPr lang="ru-RU" sz="2400" b="1" dirty="0">
                <a:solidFill>
                  <a:srgbClr val="00863D"/>
                </a:solidFill>
              </a:rPr>
              <a:t>из </a:t>
            </a:r>
            <a:r>
              <a:rPr lang="ru-RU" sz="2400" b="1" dirty="0" err="1" smtClean="0">
                <a:solidFill>
                  <a:srgbClr val="00863D"/>
                </a:solidFill>
              </a:rPr>
              <a:t>обл.бюджета</a:t>
            </a:r>
            <a:r>
              <a:rPr lang="ru-RU" sz="2400" b="1" dirty="0" smtClean="0">
                <a:solidFill>
                  <a:srgbClr val="00863D"/>
                </a:solidFill>
              </a:rPr>
              <a:t> </a:t>
            </a:r>
            <a:endParaRPr lang="ru-RU" sz="2400" b="1" dirty="0">
              <a:solidFill>
                <a:srgbClr val="00863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3048" y="4470210"/>
            <a:ext cx="214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Округляется </a:t>
            </a: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ДО </a:t>
            </a:r>
            <a:r>
              <a:rPr lang="ru-RU" sz="2400" dirty="0">
                <a:solidFill>
                  <a:srgbClr val="C00000"/>
                </a:solidFill>
              </a:rPr>
              <a:t>СОТЕН </a:t>
            </a:r>
            <a:r>
              <a:rPr lang="ru-RU" sz="2400" dirty="0" smtClean="0"/>
              <a:t>руб. </a:t>
            </a:r>
            <a:endParaRPr lang="ru-RU" sz="24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10917"/>
              </p:ext>
            </p:extLst>
          </p:nvPr>
        </p:nvGraphicFramePr>
        <p:xfrm>
          <a:off x="395536" y="5391801"/>
          <a:ext cx="432048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НАДО</a:t>
                      </a:r>
                      <a:r>
                        <a:rPr lang="ru-RU" sz="2400" b="1" baseline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так: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Так НЕ НАДО: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1 200 3</a:t>
                      </a: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00,00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1 200 3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33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700 9</a:t>
                      </a: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00,00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700 9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33,22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120 9</a:t>
                      </a: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00,00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120 900,0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292080" y="4604445"/>
            <a:ext cx="3744416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Десятки </a:t>
            </a:r>
            <a:r>
              <a:rPr lang="ru-RU" sz="2400" dirty="0">
                <a:solidFill>
                  <a:prstClr val="black"/>
                </a:solidFill>
              </a:rPr>
              <a:t>рублей и копейки </a:t>
            </a:r>
          </a:p>
          <a:p>
            <a:pPr lvl="0" algn="ctr">
              <a:lnSpc>
                <a:spcPct val="13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из </a:t>
            </a:r>
            <a:r>
              <a:rPr lang="ru-RU" sz="2400" dirty="0" err="1" smtClean="0">
                <a:solidFill>
                  <a:prstClr val="black"/>
                </a:solidFill>
              </a:rPr>
              <a:t>обл.бюджета</a:t>
            </a:r>
            <a:r>
              <a:rPr lang="ru-RU" sz="2400" dirty="0" smtClean="0">
                <a:solidFill>
                  <a:prstClr val="black"/>
                </a:solidFill>
              </a:rPr>
              <a:t> распределяются </a:t>
            </a:r>
          </a:p>
          <a:p>
            <a:pPr lvl="0" algn="ctr">
              <a:lnSpc>
                <a:spcPct val="13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между МБ и ФЮЛ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589430" y="4741692"/>
            <a:ext cx="247464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14167" y="2847545"/>
            <a:ext cx="2799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/>
                <a:ea typeface="MS Mincho"/>
              </a:rPr>
              <a:t>Единицы измерения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/>
                <a:ea typeface="MS Mincho"/>
              </a:rPr>
              <a:t>«РУБ.» и «%»</a:t>
            </a:r>
            <a:endParaRPr lang="ru-RU" sz="2000" dirty="0"/>
          </a:p>
          <a:p>
            <a:pPr algn="ctr"/>
            <a:r>
              <a:rPr lang="ru-RU" sz="2000" dirty="0">
                <a:latin typeface="Times New Roman"/>
                <a:ea typeface="MS Mincho"/>
              </a:rPr>
              <a:t>уже прописаны в заявке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02270" y="3513202"/>
            <a:ext cx="2599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Сумма всех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процентов = 100,00</a:t>
            </a:r>
            <a:r>
              <a:rPr lang="ru-RU" sz="2000" i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0" y="4365104"/>
            <a:ext cx="9108504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>
            <a:off x="4932040" y="4480382"/>
            <a:ext cx="282321" cy="2260986"/>
          </a:xfrm>
          <a:prstGeom prst="rightBrace">
            <a:avLst>
              <a:gd name="adj1" fmla="val 52452"/>
              <a:gd name="adj2" fmla="val 50000"/>
            </a:avLst>
          </a:prstGeom>
          <a:noFill/>
          <a:ln>
            <a:solidFill>
              <a:srgbClr val="00863D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2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29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Описание механизма последующего содержания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объекта общественной инфраструктуры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1412776"/>
            <a:ext cx="2300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Пример заполнения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1412776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Требования </a:t>
            </a:r>
          </a:p>
          <a:p>
            <a:pPr algn="ctr"/>
            <a:r>
              <a:rPr lang="ru-RU" sz="2800" b="1" dirty="0">
                <a:solidFill>
                  <a:srgbClr val="00863D"/>
                </a:solidFill>
              </a:rPr>
              <a:t>к заполнению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60963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Критерий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2564904"/>
            <a:ext cx="2886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Наименование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организа-ции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, осуществляющей последующее содержа-</a:t>
            </a:r>
          </a:p>
          <a:p>
            <a:pPr lvl="0"/>
            <a:r>
              <a:rPr lang="ru-RU" sz="2000" dirty="0" err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ние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объекта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73170" y="3098576"/>
            <a:ext cx="1586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9535" lvl="0"/>
            <a:r>
              <a:rPr lang="ru-RU" sz="2000" i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АО «Лучик»</a:t>
            </a:r>
            <a:endParaRPr lang="ru-RU" sz="2000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915816" y="1970085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00192" y="1970085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7861" y="2451579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7861" y="4005064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861" y="4175706"/>
            <a:ext cx="2825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Должностное лицо организации,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осущест-вляющее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контроль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за последующим содержанием объекта общественной инфраструктуры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88456" y="4637370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 algn="ctr"/>
            <a:r>
              <a:rPr lang="ru-RU" sz="2000" i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Иванов </a:t>
            </a:r>
          </a:p>
          <a:p>
            <a:pPr marR="89535" lvl="0" algn="ctr"/>
            <a:r>
              <a:rPr lang="ru-RU" sz="2000" i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Иван Петрович </a:t>
            </a:r>
          </a:p>
          <a:p>
            <a:pPr marR="89535" lvl="0" algn="ctr"/>
            <a:r>
              <a:rPr lang="ru-RU" sz="2000" i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– директор </a:t>
            </a:r>
            <a:br>
              <a:rPr lang="ru-RU" sz="2000" i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</a:br>
            <a:r>
              <a:rPr lang="ru-RU" sz="2000" i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АО «Лучик»</a:t>
            </a:r>
            <a:endParaRPr lang="ru-RU" sz="2000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2718791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Допустимо сокращение организационной формы организации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15816" y="447537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Фамилия, Имя и Отчество указываются ПОЛНОСТЬЮ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15816" y="531340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Должность указывается ПОЛНОСТЬЮ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8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29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Описание механизма последующего содержания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объекта общественной инфраструктуры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160963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Требования</a:t>
            </a:r>
            <a:r>
              <a:rPr lang="en-US" sz="2800" b="1" dirty="0">
                <a:solidFill>
                  <a:srgbClr val="00863D"/>
                </a:solidFill>
              </a:rPr>
              <a:t> </a:t>
            </a:r>
            <a:r>
              <a:rPr lang="ru-RU" sz="2800" b="1" dirty="0">
                <a:solidFill>
                  <a:srgbClr val="00863D"/>
                </a:solidFill>
              </a:rPr>
              <a:t>к заполнению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60963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Критерий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987824" y="1844824"/>
            <a:ext cx="0" cy="441124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7861" y="2276872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7861" y="4599883"/>
            <a:ext cx="8874619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6783" y="2439643"/>
            <a:ext cx="273903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Мероприятия,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прово-димые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организацией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в целях обеспечения последующего содержания объекта общественной инфраструктуры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784" y="4667242"/>
            <a:ext cx="27371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Мероприятия,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прово-димые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населением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в целях обеспечения последующего содержания объекта общественной инфраструктуры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49289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конкретные мероприятия, 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которые будут проводиться организацией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21297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периодичность проведения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657218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график работ по содержанию объекта </a:t>
            </a:r>
            <a:endParaRPr lang="en-US" sz="2000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marR="89535" lvl="0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(при наличии)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7" y="4985881"/>
            <a:ext cx="4320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Действия жителей </a:t>
            </a:r>
            <a:r>
              <a:rPr lang="ru-RU" sz="2000" u="sng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после завершения работ на объекте и введения его </a:t>
            </a:r>
            <a:endParaRPr lang="en-US" sz="2000" u="sng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marR="89535"/>
            <a:r>
              <a:rPr lang="ru-RU" sz="2000" u="sng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в эксплуатацию</a:t>
            </a:r>
            <a:r>
              <a:rPr lang="en-US" sz="2000" u="sng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по поддержанию </a:t>
            </a:r>
            <a:endParaRPr lang="en-US" sz="2000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marR="89535"/>
            <a:r>
              <a:rPr lang="ru-RU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объекта в хорошем состоянии</a:t>
            </a:r>
          </a:p>
        </p:txBody>
      </p:sp>
      <p:sp>
        <p:nvSpPr>
          <p:cNvPr id="21" name="Ромб 20"/>
          <p:cNvSpPr/>
          <p:nvPr/>
        </p:nvSpPr>
        <p:spPr>
          <a:xfrm>
            <a:off x="3455876" y="2564904"/>
            <a:ext cx="163439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3458327" y="3307296"/>
            <a:ext cx="163439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3455876" y="3738515"/>
            <a:ext cx="163439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3453425" y="5093893"/>
            <a:ext cx="180020" cy="180020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11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</a:t>
            </a:r>
            <a:r>
              <a:rPr lang="en-US" sz="4800" b="1" dirty="0">
                <a:latin typeface="+mj-lt"/>
                <a:cs typeface="Calibri" panose="020F0502020204030204" pitchFamily="34" charset="0"/>
              </a:rPr>
              <a:t>30</a:t>
            </a:r>
            <a:endParaRPr lang="ru-RU" sz="4800" b="1" dirty="0"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Описание </a:t>
            </a:r>
            <a:r>
              <a:rPr lang="ru-RU" sz="3200" dirty="0" err="1">
                <a:latin typeface="+mj-lt"/>
                <a:cs typeface="Calibri" panose="020F0502020204030204" pitchFamily="34" charset="0"/>
              </a:rPr>
              <a:t>неденежного</a:t>
            </a:r>
            <a:r>
              <a:rPr lang="ru-RU" sz="3200" dirty="0">
                <a:latin typeface="+mj-lt"/>
                <a:cs typeface="Calibri" panose="020F0502020204030204" pitchFamily="34" charset="0"/>
              </a:rPr>
              <a:t> вклада</a:t>
            </a:r>
            <a:endParaRPr lang="en-US" sz="3200" dirty="0"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физических и (или) юридических лиц в реализацию общественного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6510" y="2217148"/>
            <a:ext cx="252028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Заполняется </a:t>
            </a:r>
          </a:p>
          <a:p>
            <a:r>
              <a:rPr lang="ru-RU" sz="2800" b="1" dirty="0">
                <a:solidFill>
                  <a:srgbClr val="00863D"/>
                </a:solidFill>
              </a:rPr>
              <a:t>в случае, ЕСЛИ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8950" y="2242053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Планируют участие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</a:rPr>
              <a:t>в реализации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1697" y="1556792"/>
            <a:ext cx="115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жители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93234" y="3286816"/>
            <a:ext cx="1395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депутаты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42228" y="227870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юридические лица 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/>
          <a:stretch/>
        </p:blipFill>
        <p:spPr bwMode="auto">
          <a:xfrm>
            <a:off x="5153182" y="3038620"/>
            <a:ext cx="3819968" cy="37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авая фигурная скобка 14"/>
          <p:cNvSpPr/>
          <p:nvPr/>
        </p:nvSpPr>
        <p:spPr>
          <a:xfrm>
            <a:off x="2597560" y="1577431"/>
            <a:ext cx="358460" cy="2160240"/>
          </a:xfrm>
          <a:prstGeom prst="rightBrace">
            <a:avLst>
              <a:gd name="adj1" fmla="val 52825"/>
              <a:gd name="adj2" fmla="val 50000"/>
            </a:avLst>
          </a:prstGeom>
          <a:ln>
            <a:solidFill>
              <a:srgbClr val="00863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4861612" y="1577431"/>
            <a:ext cx="358460" cy="2160240"/>
          </a:xfrm>
          <a:prstGeom prst="rightBrace">
            <a:avLst>
              <a:gd name="adj1" fmla="val 52825"/>
              <a:gd name="adj2" fmla="val 50000"/>
            </a:avLst>
          </a:prstGeom>
          <a:ln>
            <a:solidFill>
              <a:srgbClr val="00863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3590" y="5840195"/>
            <a:ext cx="4884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вклад администрации </a:t>
            </a:r>
            <a:r>
              <a:rPr lang="ru-RU" sz="2400" dirty="0" smtClean="0">
                <a:solidFill>
                  <a:prstClr val="black"/>
                </a:solidFill>
              </a:rPr>
              <a:t>муниципального образования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510" y="5355884"/>
            <a:ext cx="302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НЕ УЧИТЫВАЕТСЯ:</a:t>
            </a:r>
          </a:p>
        </p:txBody>
      </p:sp>
      <p:sp>
        <p:nvSpPr>
          <p:cNvPr id="29" name="Ромб 28"/>
          <p:cNvSpPr/>
          <p:nvPr/>
        </p:nvSpPr>
        <p:spPr>
          <a:xfrm>
            <a:off x="256510" y="6031392"/>
            <a:ext cx="367080" cy="404321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18600" y="4347191"/>
            <a:ext cx="450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вклад </a:t>
            </a:r>
            <a:r>
              <a:rPr lang="ru-RU" sz="2400" b="1" dirty="0">
                <a:solidFill>
                  <a:srgbClr val="00863D"/>
                </a:solidFill>
              </a:rPr>
              <a:t>во время реализации </a:t>
            </a:r>
            <a:r>
              <a:rPr lang="ru-RU" sz="2400" dirty="0">
                <a:solidFill>
                  <a:prstClr val="black"/>
                </a:solidFill>
              </a:rPr>
              <a:t>проекта, </a:t>
            </a:r>
            <a:r>
              <a:rPr lang="ru-RU" sz="2400" b="1" dirty="0">
                <a:solidFill>
                  <a:srgbClr val="C00000"/>
                </a:solidFill>
              </a:rPr>
              <a:t>а не после реализации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862880"/>
            <a:ext cx="2539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863D"/>
                </a:solidFill>
              </a:rPr>
              <a:t>УЧИТЫВАЕТСЯ:</a:t>
            </a:r>
          </a:p>
        </p:txBody>
      </p:sp>
      <p:sp>
        <p:nvSpPr>
          <p:cNvPr id="35" name="Ромб 34"/>
          <p:cNvSpPr/>
          <p:nvPr/>
        </p:nvSpPr>
        <p:spPr>
          <a:xfrm>
            <a:off x="251520" y="4538388"/>
            <a:ext cx="367080" cy="404321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2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4" grpId="0"/>
      <p:bldP spid="15" grpId="0" animBg="1"/>
      <p:bldP spid="28" grpId="0" animBg="1"/>
      <p:bldP spid="16" grpId="0"/>
      <p:bldP spid="17" grpId="0"/>
      <p:bldP spid="29" grpId="0" animBg="1"/>
      <p:bldP spid="33" grpId="0"/>
      <p:bldP spid="34" grpId="0"/>
      <p:bldP spid="3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</a:t>
            </a:r>
            <a:r>
              <a:rPr lang="en-US" sz="4800" b="1" dirty="0">
                <a:latin typeface="+mj-lt"/>
                <a:cs typeface="Calibri" panose="020F0502020204030204" pitchFamily="34" charset="0"/>
              </a:rPr>
              <a:t>3</a:t>
            </a:r>
            <a:r>
              <a:rPr lang="ru-RU" sz="4800" b="1" dirty="0">
                <a:latin typeface="+mj-lt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Состав проектной группы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для целей реализации общественного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9214" y="1412776"/>
            <a:ext cx="270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Входят в состав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2299" y="1878787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руководители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и сотрудники  органов власти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2944" y="2063452"/>
            <a:ext cx="1769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не менее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3-х человек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2191" y="3374949"/>
            <a:ext cx="2162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Жители МО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2944" y="3205424"/>
            <a:ext cx="1769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не менее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3-х человек</a:t>
            </a:r>
            <a:endParaRPr lang="ru-RU" sz="24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6124547" y="2335279"/>
            <a:ext cx="429932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124547" y="3461765"/>
            <a:ext cx="429932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6786" y="2063796"/>
            <a:ext cx="311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должность полностью </a:t>
            </a:r>
          </a:p>
          <a:p>
            <a:pPr algn="ctr"/>
            <a:r>
              <a:rPr lang="ru-RU" sz="2400" b="1" dirty="0"/>
              <a:t>без сокращений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4445" y="1455503"/>
            <a:ext cx="270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Указывается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596" y="2992398"/>
            <a:ext cx="3331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наименование МО, </a:t>
            </a:r>
          </a:p>
          <a:p>
            <a:pPr algn="ctr"/>
            <a:r>
              <a:rPr lang="ru-RU" sz="2400" dirty="0"/>
              <a:t>на территории которого проживает человек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07147" y="1412776"/>
            <a:ext cx="270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63D"/>
                </a:solidFill>
              </a:rPr>
              <a:t>Численность</a:t>
            </a:r>
          </a:p>
        </p:txBody>
      </p:sp>
      <p:sp>
        <p:nvSpPr>
          <p:cNvPr id="31" name="Стрелка вправо 30"/>
          <p:cNvSpPr/>
          <p:nvPr/>
        </p:nvSpPr>
        <p:spPr>
          <a:xfrm flipH="1">
            <a:off x="3532259" y="2335279"/>
            <a:ext cx="429932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3532259" y="3461765"/>
            <a:ext cx="429932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39" y="4123175"/>
            <a:ext cx="8969557" cy="832725"/>
            <a:chOff x="66939" y="4123175"/>
            <a:chExt cx="8969557" cy="8327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788024" y="4494235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863D"/>
                  </a:solidFill>
                </a:rPr>
                <a:t>ПОЛНОСТЬЮ, </a:t>
              </a:r>
              <a:r>
                <a:rPr lang="ru-RU" sz="2400" b="1" dirty="0">
                  <a:solidFill>
                    <a:srgbClr val="C00000"/>
                  </a:solidFill>
                </a:rPr>
                <a:t>без сокращений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41649" y="4476619"/>
              <a:ext cx="35555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Фамилия, Имя, Отчество </a:t>
              </a:r>
              <a:endParaRPr lang="ru-RU" sz="2400" dirty="0"/>
            </a:p>
          </p:txBody>
        </p:sp>
        <p:sp>
          <p:nvSpPr>
            <p:cNvPr id="40" name="Правая фигурная скобка 39"/>
            <p:cNvSpPr/>
            <p:nvPr/>
          </p:nvSpPr>
          <p:spPr>
            <a:xfrm rot="5400000">
              <a:off x="4281348" y="-91234"/>
              <a:ext cx="358460" cy="8787278"/>
            </a:xfrm>
            <a:prstGeom prst="rightBrace">
              <a:avLst>
                <a:gd name="adj1" fmla="val 52825"/>
                <a:gd name="adj2" fmla="val 50000"/>
              </a:avLst>
            </a:prstGeom>
            <a:ln>
              <a:solidFill>
                <a:srgbClr val="00863D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4179273" y="4581051"/>
              <a:ext cx="536743" cy="288032"/>
            </a:xfrm>
            <a:prstGeom prst="rightArrow">
              <a:avLst/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6939" y="5101458"/>
            <a:ext cx="8825541" cy="1567902"/>
            <a:chOff x="66939" y="5101458"/>
            <a:chExt cx="8825541" cy="156790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6939" y="5286124"/>
              <a:ext cx="24861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РУКОВОДИТЕЛЬ ПРОЕКТНОЙ ГРУППЫ</a:t>
              </a:r>
            </a:p>
          </p:txBody>
        </p:sp>
        <p:sp>
          <p:nvSpPr>
            <p:cNvPr id="42" name="Правая фигурная скобка 41"/>
            <p:cNvSpPr/>
            <p:nvPr/>
          </p:nvSpPr>
          <p:spPr>
            <a:xfrm>
              <a:off x="2411760" y="5157192"/>
              <a:ext cx="358460" cy="1458195"/>
            </a:xfrm>
            <a:prstGeom prst="rightBrace">
              <a:avLst>
                <a:gd name="adj1" fmla="val 52825"/>
                <a:gd name="adj2" fmla="val 50000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41811" y="5101458"/>
              <a:ext cx="58506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выбирается из руководящего состава администрации МО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41810" y="5563123"/>
              <a:ext cx="58506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несет ответственность за качественную и своевременную реализацию общественного проекта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41811" y="6300028"/>
              <a:ext cx="5850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житель не может быть руководителем проектной группы</a:t>
              </a:r>
            </a:p>
          </p:txBody>
        </p:sp>
        <p:sp>
          <p:nvSpPr>
            <p:cNvPr id="44" name="Ромб 43"/>
            <p:cNvSpPr/>
            <p:nvPr/>
          </p:nvSpPr>
          <p:spPr>
            <a:xfrm>
              <a:off x="2896215" y="5178112"/>
              <a:ext cx="217603" cy="216024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омб 44"/>
            <p:cNvSpPr/>
            <p:nvPr/>
          </p:nvSpPr>
          <p:spPr>
            <a:xfrm>
              <a:off x="2899143" y="5661248"/>
              <a:ext cx="217603" cy="216024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омб 45"/>
            <p:cNvSpPr/>
            <p:nvPr/>
          </p:nvSpPr>
          <p:spPr>
            <a:xfrm>
              <a:off x="2896214" y="6376682"/>
              <a:ext cx="217603" cy="216024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3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23" grpId="0"/>
      <p:bldP spid="24" grpId="0" animBg="1"/>
      <p:bldP spid="25" grpId="0" animBg="1"/>
      <p:bldP spid="8" grpId="0"/>
      <p:bldP spid="27" grpId="0"/>
      <p:bldP spid="9" grpId="0"/>
      <p:bldP spid="30" grpId="0"/>
      <p:bldP spid="31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ПУНКТ </a:t>
            </a:r>
            <a:r>
              <a:rPr lang="en-US" sz="4800" b="1" dirty="0">
                <a:latin typeface="+mj-lt"/>
                <a:cs typeface="Calibri" panose="020F0502020204030204" pitchFamily="34" charset="0"/>
              </a:rPr>
              <a:t>3</a:t>
            </a:r>
            <a:r>
              <a:rPr lang="ru-RU" sz="4800" b="1" dirty="0">
                <a:latin typeface="+mj-lt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+mj-lt"/>
                <a:cs typeface="Calibri" panose="020F0502020204030204" pitchFamily="34" charset="0"/>
              </a:rPr>
              <a:t>Календарный план мероприятий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+mj-lt"/>
                <a:cs typeface="Calibri" panose="020F0502020204030204" pitchFamily="34" charset="0"/>
              </a:rPr>
              <a:t>по завершению реализации общественного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4382" y="1997839"/>
            <a:ext cx="7355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Строки таблицы </a:t>
            </a:r>
            <a:r>
              <a:rPr lang="ru-RU" sz="2400" b="1" dirty="0">
                <a:solidFill>
                  <a:srgbClr val="C00000"/>
                </a:solidFill>
              </a:rPr>
              <a:t>НЕ ДОБАВЛЯЮТСЯ И НЕ УДАЛЯЮТСЯ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143039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63D"/>
                </a:solidFill>
              </a:rPr>
              <a:t>ПОЛНОСТЬЮ, </a:t>
            </a:r>
            <a:r>
              <a:rPr lang="ru-RU" sz="2400" b="1" dirty="0">
                <a:solidFill>
                  <a:srgbClr val="C00000"/>
                </a:solidFill>
              </a:rPr>
              <a:t>без сокращений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3617" y="1412776"/>
            <a:ext cx="3555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Фамилия, Имя, Отчество </a:t>
            </a:r>
            <a:endParaRPr lang="ru-RU" sz="2400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3891241" y="1517208"/>
            <a:ext cx="536743" cy="288032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09872" y="4182179"/>
            <a:ext cx="482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случае если из-за специфики проекта торжественное открытие провести невозможно (например, по организации водоснабжения, восстановлению ограждения кладбища и т.д.), проводится общественная приемка объекта с активным привлечением средств массовой информации. В строке «торжественное открытие» необходимо написать «не предусмотрено».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6947A26-CD0D-D25D-754A-82626FB42C4F}"/>
              </a:ext>
            </a:extLst>
          </p:cNvPr>
          <p:cNvGrpSpPr/>
          <p:nvPr/>
        </p:nvGrpSpPr>
        <p:grpSpPr>
          <a:xfrm>
            <a:off x="179512" y="2492896"/>
            <a:ext cx="8808812" cy="1569660"/>
            <a:chOff x="179512" y="2492896"/>
            <a:chExt cx="8808812" cy="1569660"/>
          </a:xfrm>
        </p:grpSpPr>
        <p:sp>
          <p:nvSpPr>
            <p:cNvPr id="13" name="TextBox 12"/>
            <p:cNvSpPr txBox="1"/>
            <p:nvPr/>
          </p:nvSpPr>
          <p:spPr>
            <a:xfrm>
              <a:off x="5928492" y="2492896"/>
              <a:ext cx="3059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СРОКИ РЕАЛИЗАЦИИ </a:t>
              </a:r>
              <a:r>
                <a:rPr lang="ru-RU" sz="2400" dirty="0"/>
                <a:t>примерные </a:t>
              </a:r>
            </a:p>
            <a:p>
              <a:pPr algn="ctr"/>
              <a:r>
                <a:rPr lang="ru-RU" sz="2400" dirty="0"/>
                <a:t>= плановые </a:t>
              </a:r>
            </a:p>
            <a:p>
              <a:pPr algn="ctr"/>
              <a:r>
                <a:rPr lang="ru-RU" sz="2400" dirty="0"/>
                <a:t>= прогнозные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9512" y="2835930"/>
              <a:ext cx="19093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НА КАЖДЫЙ </a:t>
              </a:r>
            </a:p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пункт </a:t>
              </a:r>
              <a:endParaRPr lang="ru-RU" sz="2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72108" y="2835929"/>
              <a:ext cx="31683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prstClr val="black"/>
                  </a:solidFill>
                </a:rPr>
                <a:t>по ОДНОМУ человеку </a:t>
              </a:r>
            </a:p>
            <a:p>
              <a:pPr lvl="0" algn="ctr"/>
              <a:r>
                <a:rPr lang="ru-RU" sz="2400" dirty="0">
                  <a:solidFill>
                    <a:prstClr val="black"/>
                  </a:solidFill>
                </a:rPr>
                <a:t>из пункта 31 Заявки</a:t>
              </a:r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2123728" y="3107412"/>
              <a:ext cx="390130" cy="288032"/>
            </a:xfrm>
            <a:prstGeom prst="rightArrow">
              <a:avLst/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право 42"/>
            <p:cNvSpPr/>
            <p:nvPr/>
          </p:nvSpPr>
          <p:spPr>
            <a:xfrm>
              <a:off x="5640460" y="3107411"/>
              <a:ext cx="390130" cy="288032"/>
            </a:xfrm>
            <a:prstGeom prst="rightArrow">
              <a:avLst/>
            </a:prstGeom>
            <a:solidFill>
              <a:srgbClr val="00863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39552" y="4077072"/>
            <a:ext cx="3467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9700" algn="l"/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</a:rPr>
              <a:t>Завершение выполнения работ подрядчиком</a:t>
            </a:r>
            <a:endParaRPr lang="ru-RU" sz="2400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8440" y="5056403"/>
            <a:ext cx="3467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39700" algn="l"/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</a:rPr>
              <a:t>Общественная приемка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работ населением</a:t>
            </a:r>
            <a:endParaRPr lang="ru-RU" sz="2400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8440" y="6060196"/>
            <a:ext cx="346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Торжественное открытие</a:t>
            </a:r>
            <a:endParaRPr lang="ru-RU" sz="2000" dirty="0"/>
          </a:p>
        </p:txBody>
      </p:sp>
      <p:sp>
        <p:nvSpPr>
          <p:cNvPr id="47" name="Ромб 46"/>
          <p:cNvSpPr/>
          <p:nvPr/>
        </p:nvSpPr>
        <p:spPr>
          <a:xfrm>
            <a:off x="179512" y="4290409"/>
            <a:ext cx="367080" cy="404321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омб 47"/>
          <p:cNvSpPr/>
          <p:nvPr/>
        </p:nvSpPr>
        <p:spPr>
          <a:xfrm>
            <a:off x="172472" y="5269739"/>
            <a:ext cx="367080" cy="404321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/>
          <p:cNvSpPr/>
          <p:nvPr/>
        </p:nvSpPr>
        <p:spPr>
          <a:xfrm>
            <a:off x="179512" y="6078483"/>
            <a:ext cx="367080" cy="404321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овина рамки 27"/>
          <p:cNvSpPr/>
          <p:nvPr/>
        </p:nvSpPr>
        <p:spPr>
          <a:xfrm>
            <a:off x="4113162" y="4057937"/>
            <a:ext cx="4779317" cy="826298"/>
          </a:xfrm>
          <a:prstGeom prst="halfFrame">
            <a:avLst>
              <a:gd name="adj1" fmla="val 12328"/>
              <a:gd name="adj2" fmla="val 120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99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3" grpId="0"/>
      <p:bldP spid="34" grpId="0" animBg="1"/>
      <p:bldP spid="14" grpId="0"/>
      <p:bldP spid="17" grpId="0"/>
      <p:bldP spid="22" grpId="0"/>
      <p:bldP spid="26" grpId="0"/>
      <p:bldP spid="47" grpId="0" animBg="1"/>
      <p:bldP spid="48" grpId="0" animBg="1"/>
      <p:bldP spid="49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67847F-9B62-42F2-9D34-444524229092}"/>
              </a:ext>
            </a:extLst>
          </p:cNvPr>
          <p:cNvSpPr txBox="1"/>
          <p:nvPr/>
        </p:nvSpPr>
        <p:spPr>
          <a:xfrm>
            <a:off x="0" y="177281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СОБРАНИЕ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6365" y="-171400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6365" y="6021288"/>
            <a:ext cx="9433048" cy="936104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6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(ОБЯЗАТЕЛЬНЫЕ)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968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1.	Документ об инициировании общественного проекта, </a:t>
            </a:r>
            <a:br>
              <a:rPr lang="ru-RU" sz="2400" dirty="0"/>
            </a:br>
            <a:r>
              <a:rPr lang="ru-RU" sz="2400" dirty="0"/>
              <a:t>на 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2.	Документ о назначении собрания или конференции граждан , на 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3.	Протокол собрания или конференции граждан, на 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4.	Сведения о статье Устава муниципального образования, содержащей наименование источников официального опубликования муниципальных правовых актов, на ___ 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0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(ОБЯЗАТЕЛЬНЫЕ)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968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5.	Документы, подтверждающие общую стоимость общественного проекта, на 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6.	Фотографии, подтверждающие проведение обсуждения реализации общественного проекта с населением, количество файлов на электронном носителе ___ шт.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7.	Фотографии текущего состояния объекта или территории реализации общественного проекта, количество файлов </a:t>
            </a:r>
            <a:br>
              <a:rPr lang="ru-RU" sz="2400" dirty="0"/>
            </a:br>
            <a:r>
              <a:rPr lang="ru-RU" sz="2400" dirty="0"/>
              <a:t>на электронном носителе 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9728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(ОБЯЗАТЕЛЬНЫЕ)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9687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8.	Местоположение объекта общественной </a:t>
            </a:r>
            <a:r>
              <a:rPr lang="ru-RU" sz="2400" dirty="0" err="1"/>
              <a:t>инфраструк</a:t>
            </a:r>
            <a:r>
              <a:rPr lang="ru-RU" sz="2400" dirty="0"/>
              <a:t>-туры, на ___л., количество файлов на электронном носителе ___ шт.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9.	Подписные листы в поддержку общественного проекта, предполагаемого к реализации на дворовой территории, </a:t>
            </a:r>
            <a:br>
              <a:rPr lang="ru-RU" sz="2400" dirty="0"/>
            </a:br>
            <a:r>
              <a:rPr lang="ru-RU" sz="2400" dirty="0"/>
              <a:t>на ___ л.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10.	Электронный носитель ___ шт.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4678799"/>
            <a:ext cx="3456384" cy="2089011"/>
          </a:xfrm>
          <a:prstGeom prst="roundRect">
            <a:avLst>
              <a:gd name="adj" fmla="val 13115"/>
            </a:avLst>
          </a:prstGeom>
          <a:noFill/>
          <a:ln w="76200">
            <a:solidFill>
              <a:srgbClr val="B82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82300"/>
                </a:solidFill>
              </a:rPr>
              <a:t>Если проект </a:t>
            </a:r>
          </a:p>
          <a:p>
            <a:pPr algn="ctr"/>
            <a:r>
              <a:rPr lang="ru-RU" sz="2400" b="1" dirty="0">
                <a:solidFill>
                  <a:srgbClr val="B82300"/>
                </a:solidFill>
              </a:rPr>
              <a:t>будет реализован </a:t>
            </a:r>
          </a:p>
          <a:p>
            <a:pPr algn="ctr"/>
            <a:r>
              <a:rPr lang="ru-RU" sz="2400" b="1" dirty="0">
                <a:solidFill>
                  <a:srgbClr val="B82300"/>
                </a:solidFill>
              </a:rPr>
              <a:t>на ВНЕ ДВОРОВОЙ территории, </a:t>
            </a:r>
          </a:p>
          <a:p>
            <a:pPr algn="ctr"/>
            <a:r>
              <a:rPr lang="ru-RU" sz="2400" b="1" dirty="0">
                <a:solidFill>
                  <a:srgbClr val="B82300"/>
                </a:solidFill>
              </a:rPr>
              <a:t>пункт удаляется</a:t>
            </a:r>
          </a:p>
        </p:txBody>
      </p:sp>
      <p:sp>
        <p:nvSpPr>
          <p:cNvPr id="5" name="Стрелка вправо 4"/>
          <p:cNvSpPr/>
          <p:nvPr/>
        </p:nvSpPr>
        <p:spPr>
          <a:xfrm rot="12227136">
            <a:off x="4659867" y="4639489"/>
            <a:ext cx="830303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(РЕКОМЕНДОВАННЫЕ)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11.	Сведения о наличии информирования населения </a:t>
            </a:r>
            <a:br>
              <a:rPr lang="ru-RU" sz="2400" dirty="0"/>
            </a:br>
            <a:r>
              <a:rPr lang="ru-RU" sz="2400" dirty="0"/>
              <a:t>об общественном проекте или мероприятии по реализации схода граждан об использовании средств самообложения граждан, на ___л., количество файлов на электронном носителе ___ шт.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4505871"/>
            <a:ext cx="6120680" cy="1691104"/>
          </a:xfrm>
          <a:prstGeom prst="roundRect">
            <a:avLst>
              <a:gd name="adj" fmla="val 13115"/>
            </a:avLst>
          </a:prstGeom>
          <a:noFill/>
          <a:ln w="76200">
            <a:solidFill>
              <a:srgbClr val="B82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82300"/>
                </a:solidFill>
              </a:rPr>
              <a:t>Всегда будет 1 шт. </a:t>
            </a:r>
          </a:p>
          <a:p>
            <a:pPr algn="ctr"/>
            <a:r>
              <a:rPr lang="ru-RU" sz="2400" b="1" dirty="0">
                <a:solidFill>
                  <a:srgbClr val="B82300"/>
                </a:solidFill>
              </a:rPr>
              <a:t>Так как файл по утвержденной форме – 1. </a:t>
            </a:r>
          </a:p>
          <a:p>
            <a:pPr algn="ctr"/>
            <a:r>
              <a:rPr lang="ru-RU" sz="2400" b="1" dirty="0">
                <a:solidFill>
                  <a:srgbClr val="B82300"/>
                </a:solidFill>
              </a:rPr>
              <a:t>Печатные источники прописываются </a:t>
            </a:r>
          </a:p>
          <a:p>
            <a:pPr algn="ctr"/>
            <a:r>
              <a:rPr lang="ru-RU" sz="2400" b="1" dirty="0">
                <a:solidFill>
                  <a:srgbClr val="B82300"/>
                </a:solidFill>
              </a:rPr>
              <a:t>в другом пункте</a:t>
            </a:r>
          </a:p>
        </p:txBody>
      </p:sp>
      <p:sp>
        <p:nvSpPr>
          <p:cNvPr id="5" name="Овал 4"/>
          <p:cNvSpPr/>
          <p:nvPr/>
        </p:nvSpPr>
        <p:spPr>
          <a:xfrm>
            <a:off x="107504" y="4003526"/>
            <a:ext cx="1691680" cy="7200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2086442">
            <a:off x="1856639" y="4462775"/>
            <a:ext cx="62161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6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(РЕКОМЕНДОВАННЫЕ)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5542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12.	Печатные и (или) иные источники, указанные в сведениях о наличии информирования населения об общественном проекте или мероприятии по реализации схода граждан об использовании средств самообложения граждан, количество файлов на электронном носителе ___ шт.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13.	Документы, подтверждающие комплексный подход к развитию территории, на которой планируется реализация общественного проекта, количество файлов на электронном носителе 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8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ПРИЛОЖЕНИЯ </a:t>
            </a:r>
          </a:p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(РЕКОМЕНДОВАННЫЕ)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9687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14.	Дизайн-проект, на ___л., количество файлов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на электронном носителе ___ шт.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15.	Видео- и (или) аудиоматериалы, подтверждающие проведение обсуждения реализации общественного проекта </a:t>
            </a:r>
            <a:br>
              <a:rPr lang="ru-RU" sz="2400" dirty="0"/>
            </a:br>
            <a:r>
              <a:rPr lang="ru-RU" sz="2400" dirty="0"/>
              <a:t>с населением, количество файлов на электронном носителе </a:t>
            </a:r>
            <a:br>
              <a:rPr lang="ru-RU" sz="2400" dirty="0"/>
            </a:br>
            <a:r>
              <a:rPr lang="ru-RU" sz="2400" dirty="0"/>
              <a:t>___ шт.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16.	Иные документы на усмотрение участника конкурсного отбора , количество файлов на электронном носителе ___ шт.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0104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7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+mj-lt"/>
                <a:cs typeface="Calibri" panose="020F0502020204030204" pitchFamily="34" charset="0"/>
              </a:rPr>
              <a:t>ПЕРЕД ПОДПИСЬЮ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8704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180340" algn="l"/>
              </a:tabLst>
            </a:pPr>
            <a:r>
              <a:rPr lang="ru-RU" i="1" dirty="0">
                <a:latin typeface="Times New Roman"/>
                <a:ea typeface="MS Mincho"/>
              </a:rPr>
              <a:t>Настоящим подтверждаю, что муниципальным образованием была проведена проверка общественного проекта на соответствие требованиям действующего законодательства, в том числе на наличие возможности реализации его на земельном участке, инженерно-технического подключения с учетом существующей и перспективной застройки территории, имеющихся инженерных сетей и соблюдения их охранных зон.</a:t>
            </a:r>
            <a:endParaRPr lang="ru-RU" i="1" dirty="0">
              <a:effectLst/>
              <a:latin typeface="Times New Roman"/>
              <a:ea typeface="MS Minch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226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59932"/>
            <a:ext cx="8485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Провести проверку проекта на соответствие требованиям законодательства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34" y="1916832"/>
            <a:ext cx="8514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Проверить наличие возможности реализации проекта </a:t>
            </a:r>
          </a:p>
          <a:p>
            <a:r>
              <a:rPr lang="ru-RU" sz="2000" dirty="0"/>
              <a:t>на земельном участке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8920"/>
            <a:ext cx="848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Провести работу по возможности инженерно-технического подключения </a:t>
            </a:r>
          </a:p>
          <a:p>
            <a:r>
              <a:rPr lang="ru-RU" sz="2000" dirty="0"/>
              <a:t>с учетом существующей и перспективной застройки территории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234" y="3479839"/>
            <a:ext cx="848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Провести проверку на наличие скрытых коммуникаций и имеющихся инженерных сетей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234" y="4270786"/>
            <a:ext cx="8489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Проверить соблюдение охранных зон имеющихся инженерных сетей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323528" y="4869160"/>
            <a:ext cx="8496944" cy="815895"/>
          </a:xfrm>
          <a:prstGeom prst="halfFrame">
            <a:avLst>
              <a:gd name="adj1" fmla="val 8817"/>
              <a:gd name="adj2" fmla="val 76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199976" y="1422358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99976" y="1993404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99976" y="2785492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199976" y="3546886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99976" y="4333212"/>
            <a:ext cx="275258" cy="275258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9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0293" y="3775680"/>
            <a:ext cx="4245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ПЕЧАТЬ</a:t>
            </a:r>
            <a:r>
              <a:rPr lang="ru-RU" sz="2400" dirty="0"/>
              <a:t> должна находиться </a:t>
            </a:r>
            <a:r>
              <a:rPr lang="ru-RU" sz="2400" b="1" dirty="0"/>
              <a:t>РЯДОМ С ПОДПИСЬЮ </a:t>
            </a:r>
          </a:p>
          <a:p>
            <a:pPr algn="ctr"/>
            <a:r>
              <a:rPr lang="ru-RU" sz="2400" dirty="0"/>
              <a:t>или </a:t>
            </a:r>
            <a:r>
              <a:rPr lang="ru-RU" sz="2400" b="1" dirty="0"/>
              <a:t>немного «накладываться» </a:t>
            </a:r>
          </a:p>
          <a:p>
            <a:pPr algn="ctr"/>
            <a:r>
              <a:rPr lang="ru-RU" sz="2400" dirty="0"/>
              <a:t>на </a:t>
            </a:r>
            <a:r>
              <a:rPr lang="ru-RU" sz="2400" b="1" dirty="0"/>
              <a:t>подпись </a:t>
            </a:r>
            <a:r>
              <a:rPr lang="ru-RU" sz="2400" dirty="0"/>
              <a:t>главы МО, </a:t>
            </a:r>
          </a:p>
          <a:p>
            <a:pPr algn="ctr"/>
            <a:r>
              <a:rPr lang="ru-RU" sz="2400" dirty="0"/>
              <a:t>но</a:t>
            </a:r>
            <a:r>
              <a:rPr lang="ru-RU" sz="2400" dirty="0">
                <a:solidFill>
                  <a:srgbClr val="B82300"/>
                </a:solidFill>
              </a:rPr>
              <a:t> </a:t>
            </a:r>
            <a:r>
              <a:rPr lang="ru-RU" sz="2400" b="1" dirty="0">
                <a:solidFill>
                  <a:srgbClr val="B82300"/>
                </a:solidFill>
              </a:rPr>
              <a:t>не должна перекрывать подпись</a:t>
            </a:r>
            <a:endParaRPr lang="ru-RU" sz="2400" dirty="0">
              <a:solidFill>
                <a:srgbClr val="B82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6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ПОДПИСЬ ЗАЯВКИ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839543"/>
            <a:ext cx="4163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 имеет право подписи: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36712"/>
            <a:ext cx="3803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Имеет право подписи:</a:t>
            </a:r>
            <a:endParaRPr lang="ru-RU" sz="2000" dirty="0">
              <a:solidFill>
                <a:srgbClr val="00863D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638CB1F-56C5-091B-7E74-AF31EBC05377}"/>
              </a:ext>
            </a:extLst>
          </p:cNvPr>
          <p:cNvGrpSpPr/>
          <p:nvPr/>
        </p:nvGrpSpPr>
        <p:grpSpPr>
          <a:xfrm>
            <a:off x="382288" y="1311151"/>
            <a:ext cx="6140670" cy="1973833"/>
            <a:chOff x="382288" y="1311151"/>
            <a:chExt cx="6140670" cy="197383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0320" y="2823319"/>
              <a:ext cx="36889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сельского поселения</a:t>
              </a:r>
              <a:endParaRPr lang="ru-RU" sz="2400" dirty="0"/>
            </a:p>
          </p:txBody>
        </p:sp>
        <p:sp>
          <p:nvSpPr>
            <p:cNvPr id="10" name="Ромб 9"/>
            <p:cNvSpPr/>
            <p:nvPr/>
          </p:nvSpPr>
          <p:spPr>
            <a:xfrm>
              <a:off x="389978" y="2916522"/>
              <a:ext cx="275258" cy="275258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0007" y="2319263"/>
              <a:ext cx="3856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городского поселения</a:t>
              </a:r>
              <a:endParaRPr lang="ru-RU" sz="2400" dirty="0"/>
            </a:p>
          </p:txBody>
        </p:sp>
        <p:sp>
          <p:nvSpPr>
            <p:cNvPr id="12" name="Ромб 11"/>
            <p:cNvSpPr/>
            <p:nvPr/>
          </p:nvSpPr>
          <p:spPr>
            <a:xfrm>
              <a:off x="399665" y="2412466"/>
              <a:ext cx="275258" cy="275258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62630" y="1311151"/>
              <a:ext cx="33234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городского округа</a:t>
              </a:r>
              <a:endParaRPr lang="ru-RU" sz="2400" dirty="0"/>
            </a:p>
          </p:txBody>
        </p:sp>
        <p:sp>
          <p:nvSpPr>
            <p:cNvPr id="14" name="Ромб 13"/>
            <p:cNvSpPr/>
            <p:nvPr/>
          </p:nvSpPr>
          <p:spPr>
            <a:xfrm>
              <a:off x="382288" y="1404354"/>
              <a:ext cx="275258" cy="275258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72317" y="1815207"/>
              <a:ext cx="58506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внутригородского района </a:t>
              </a:r>
              <a:r>
                <a:rPr lang="ru-RU" sz="2400" dirty="0" err="1">
                  <a:solidFill>
                    <a:prstClr val="black"/>
                  </a:solidFill>
                </a:rPr>
                <a:t>г.о</a:t>
              </a:r>
              <a:r>
                <a:rPr lang="ru-RU" sz="2400" dirty="0">
                  <a:solidFill>
                    <a:prstClr val="black"/>
                  </a:solidFill>
                </a:rPr>
                <a:t>. Самара</a:t>
              </a:r>
              <a:endParaRPr lang="ru-RU" sz="2400" dirty="0"/>
            </a:p>
          </p:txBody>
        </p:sp>
        <p:sp>
          <p:nvSpPr>
            <p:cNvPr id="16" name="Ромб 15"/>
            <p:cNvSpPr/>
            <p:nvPr/>
          </p:nvSpPr>
          <p:spPr>
            <a:xfrm>
              <a:off x="391975" y="1908410"/>
              <a:ext cx="275258" cy="275258"/>
            </a:xfrm>
            <a:prstGeom prst="diamond">
              <a:avLst/>
            </a:prstGeom>
            <a:solidFill>
              <a:srgbClr val="00863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822504" y="162299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Должность указывается полностью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3570687"/>
            <a:ext cx="4270179" cy="3026665"/>
          </a:xfrm>
          <a:prstGeom prst="roundRect">
            <a:avLst>
              <a:gd name="adj" fmla="val 22172"/>
            </a:avLst>
          </a:prstGeom>
          <a:noFill/>
          <a:ln w="76200">
            <a:solidFill>
              <a:srgbClr val="B8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6228184" y="1129823"/>
            <a:ext cx="668169" cy="2186662"/>
          </a:xfrm>
          <a:prstGeom prst="rightBrace">
            <a:avLst>
              <a:gd name="adj1" fmla="val 30016"/>
              <a:gd name="adj2" fmla="val 50000"/>
            </a:avLst>
          </a:prstGeom>
          <a:noFill/>
          <a:ln w="57150">
            <a:solidFill>
              <a:srgbClr val="00863D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27406" y="3357521"/>
            <a:ext cx="4703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отсутствие главы МО </a:t>
            </a:r>
          </a:p>
          <a:p>
            <a:pPr algn="ctr"/>
            <a:r>
              <a:rPr lang="ru-RU" sz="2400" dirty="0"/>
              <a:t>право подписи имеет </a:t>
            </a:r>
            <a:r>
              <a:rPr lang="ru-RU" sz="2400" b="1" dirty="0">
                <a:solidFill>
                  <a:srgbClr val="00863D"/>
                </a:solidFill>
              </a:rPr>
              <a:t>исполняющий обязанности </a:t>
            </a:r>
          </a:p>
          <a:p>
            <a:pPr algn="ctr"/>
            <a:r>
              <a:rPr lang="ru-RU" sz="2400" b="1" dirty="0">
                <a:solidFill>
                  <a:srgbClr val="00863D"/>
                </a:solidFill>
              </a:rPr>
              <a:t>главы МО</a:t>
            </a:r>
            <a:endParaRPr lang="ru-RU" dirty="0">
              <a:solidFill>
                <a:srgbClr val="00863D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B49AC123-615F-0E90-8063-27834425170B}"/>
              </a:ext>
            </a:extLst>
          </p:cNvPr>
          <p:cNvGrpSpPr/>
          <p:nvPr/>
        </p:nvGrpSpPr>
        <p:grpSpPr>
          <a:xfrm>
            <a:off x="245962" y="5333146"/>
            <a:ext cx="4471174" cy="1264206"/>
            <a:chOff x="245962" y="5333146"/>
            <a:chExt cx="4471174" cy="126420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6304" y="5333146"/>
              <a:ext cx="324563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Заместитель главы МО </a:t>
              </a:r>
            </a:p>
            <a:p>
              <a:r>
                <a:rPr lang="ru-RU" sz="2400" dirty="0">
                  <a:solidFill>
                    <a:prstClr val="black"/>
                  </a:solidFill>
                </a:rPr>
                <a:t>без статуса ИО главы</a:t>
              </a:r>
              <a:endParaRPr lang="ru-RU" sz="2400" dirty="0"/>
            </a:p>
          </p:txBody>
        </p:sp>
        <p:sp>
          <p:nvSpPr>
            <p:cNvPr id="7" name="Ромб 6"/>
            <p:cNvSpPr/>
            <p:nvPr/>
          </p:nvSpPr>
          <p:spPr>
            <a:xfrm>
              <a:off x="245962" y="5426349"/>
              <a:ext cx="275258" cy="275258"/>
            </a:xfrm>
            <a:prstGeom prst="diamo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E32847BD-1B40-9F21-54BC-08BE28E82A0D}"/>
                </a:ext>
              </a:extLst>
            </p:cNvPr>
            <p:cNvSpPr/>
            <p:nvPr/>
          </p:nvSpPr>
          <p:spPr>
            <a:xfrm>
              <a:off x="529643" y="6135687"/>
              <a:ext cx="41874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Глава муниципального района</a:t>
              </a:r>
              <a:endParaRPr lang="ru-RU" sz="2400" dirty="0"/>
            </a:p>
          </p:txBody>
        </p:sp>
        <p:sp>
          <p:nvSpPr>
            <p:cNvPr id="18" name="Ромб 17">
              <a:extLst>
                <a:ext uri="{FF2B5EF4-FFF2-40B4-BE49-F238E27FC236}">
                  <a16:creationId xmlns="" xmlns:a16="http://schemas.microsoft.com/office/drawing/2014/main" id="{60719EE8-D925-98E2-B868-42E02292147A}"/>
                </a:ext>
              </a:extLst>
            </p:cNvPr>
            <p:cNvSpPr/>
            <p:nvPr/>
          </p:nvSpPr>
          <p:spPr>
            <a:xfrm>
              <a:off x="249301" y="6228890"/>
              <a:ext cx="275258" cy="275258"/>
            </a:xfrm>
            <a:prstGeom prst="diamo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9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7" grpId="0"/>
      <p:bldP spid="19" grpId="0" animBg="1"/>
      <p:bldP spid="20" grpId="0" animBg="1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ГРИФ «СОГЛАСОВАНО»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3049" y="1672229"/>
            <a:ext cx="4333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строку СОГЛАСОВАНО </a:t>
            </a:r>
            <a:r>
              <a:rPr lang="ru-RU" sz="2000" b="1" dirty="0">
                <a:solidFill>
                  <a:srgbClr val="C00000"/>
                </a:solidFill>
              </a:rPr>
              <a:t>можно удалить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836712"/>
            <a:ext cx="4187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Если инициатор проекта: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1686" y="1358380"/>
            <a:ext cx="3736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Глава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03049" y="1340768"/>
            <a:ext cx="4043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подпись Согласовано </a:t>
            </a:r>
            <a:r>
              <a:rPr lang="ru-RU" sz="2000" b="1" dirty="0">
                <a:solidFill>
                  <a:srgbClr val="C00000"/>
                </a:solidFill>
              </a:rPr>
              <a:t>не ставится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4238911" y="1524130"/>
            <a:ext cx="395486" cy="432048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251520" y="1574694"/>
            <a:ext cx="275258" cy="275258"/>
          </a:xfrm>
          <a:prstGeom prst="diamond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1686" y="2368790"/>
            <a:ext cx="3736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Представительный орган </a:t>
            </a:r>
            <a:r>
              <a:rPr lang="ru-RU" sz="2000" dirty="0">
                <a:solidFill>
                  <a:prstClr val="black"/>
                </a:solidFill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47973" y="2176284"/>
            <a:ext cx="4043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Председатель Собрания представителей сельского поселения Алексеевка муниципального </a:t>
            </a:r>
          </a:p>
          <a:p>
            <a:pPr lvl="0" algn="ctr"/>
            <a:r>
              <a:rPr lang="ru-RU" i="1" dirty="0">
                <a:solidFill>
                  <a:prstClr val="black"/>
                </a:solidFill>
              </a:rPr>
              <a:t>района Алексеевский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238911" y="2534540"/>
            <a:ext cx="395486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омб 29"/>
          <p:cNvSpPr/>
          <p:nvPr/>
        </p:nvSpPr>
        <p:spPr>
          <a:xfrm>
            <a:off x="251520" y="2585104"/>
            <a:ext cx="275258" cy="275258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56956" y="836712"/>
            <a:ext cx="3548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863D"/>
                </a:solidFill>
              </a:rPr>
              <a:t>Пример заполнения: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1686" y="3376902"/>
            <a:ext cx="3736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Население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муниципального образования 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47973" y="3435510"/>
            <a:ext cx="404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rgbClr val="00863D"/>
                </a:solidFill>
              </a:rPr>
              <a:t>Представитель </a:t>
            </a:r>
          </a:p>
          <a:p>
            <a:pPr lvl="0" algn="ctr"/>
            <a:r>
              <a:rPr lang="ru-RU" i="1" dirty="0">
                <a:solidFill>
                  <a:prstClr val="black"/>
                </a:solidFill>
              </a:rPr>
              <a:t>инициативной группы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4238911" y="3542652"/>
            <a:ext cx="395486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/>
          <p:cNvSpPr/>
          <p:nvPr/>
        </p:nvSpPr>
        <p:spPr>
          <a:xfrm>
            <a:off x="251520" y="3593216"/>
            <a:ext cx="275258" cy="275258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13502" y="4384200"/>
            <a:ext cx="3923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ТОС</a:t>
            </a:r>
            <a:r>
              <a:rPr lang="ru-RU" sz="2000" dirty="0">
                <a:solidFill>
                  <a:prstClr val="black"/>
                </a:solidFill>
              </a:rPr>
              <a:t> (Территориальное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общест</a:t>
            </a:r>
            <a:r>
              <a:rPr lang="ru-RU" sz="2000" dirty="0">
                <a:solidFill>
                  <a:prstClr val="black"/>
                </a:solidFill>
              </a:rPr>
              <a:t>-венное самоуправление)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703049" y="4175319"/>
            <a:ext cx="4331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/>
              <a:t>Председатель территориального общественного самоуправления «Мечта» Кировского внутригородского района городского округа Самара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4240728" y="4549950"/>
            <a:ext cx="395486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омб 38"/>
          <p:cNvSpPr/>
          <p:nvPr/>
        </p:nvSpPr>
        <p:spPr>
          <a:xfrm>
            <a:off x="253337" y="4600514"/>
            <a:ext cx="275258" cy="275258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11686" y="5332498"/>
            <a:ext cx="3727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Территориальный</a:t>
            </a:r>
            <a:r>
              <a:rPr lang="ru-RU" sz="2000" b="1" dirty="0">
                <a:solidFill>
                  <a:prstClr val="black"/>
                </a:solidFill>
              </a:rPr>
              <a:t> обществен-</a:t>
            </a:r>
          </a:p>
          <a:p>
            <a:r>
              <a:rPr lang="ru-RU" sz="2000" b="1" dirty="0" err="1">
                <a:solidFill>
                  <a:prstClr val="black"/>
                </a:solidFill>
              </a:rPr>
              <a:t>ный</a:t>
            </a:r>
            <a:r>
              <a:rPr lang="ru-RU" sz="2000" b="1" dirty="0">
                <a:solidFill>
                  <a:prstClr val="black"/>
                </a:solidFill>
              </a:rPr>
              <a:t> совет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47973" y="5391106"/>
            <a:ext cx="404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/>
              <a:t>Руководитель территориального общественного совета № 9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4238911" y="5498248"/>
            <a:ext cx="395486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омб 42"/>
          <p:cNvSpPr/>
          <p:nvPr/>
        </p:nvSpPr>
        <p:spPr>
          <a:xfrm>
            <a:off x="251520" y="5548812"/>
            <a:ext cx="275258" cy="275258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11685" y="6184261"/>
            <a:ext cx="372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Некоммерческая</a:t>
            </a:r>
            <a:r>
              <a:rPr lang="ru-RU" sz="2000" dirty="0">
                <a:solidFill>
                  <a:prstClr val="black"/>
                </a:solidFill>
              </a:rPr>
              <a:t> организация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709168" y="6215039"/>
            <a:ext cx="4043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/>
              <a:t>Председатель совета ветеранов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4238911" y="6218328"/>
            <a:ext cx="395486" cy="432048"/>
          </a:xfrm>
          <a:prstGeom prst="rightArrow">
            <a:avLst/>
          </a:prstGeom>
          <a:solidFill>
            <a:srgbClr val="0086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омб 46"/>
          <p:cNvSpPr/>
          <p:nvPr/>
        </p:nvSpPr>
        <p:spPr>
          <a:xfrm>
            <a:off x="251520" y="6268892"/>
            <a:ext cx="275258" cy="275258"/>
          </a:xfrm>
          <a:prstGeom prst="diamond">
            <a:avLst/>
          </a:prstGeom>
          <a:solidFill>
            <a:srgbClr val="00863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7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2" grpId="0"/>
      <p:bldP spid="23" grpId="0"/>
      <p:bldP spid="24" grpId="0" animBg="1"/>
      <p:bldP spid="25" grpId="0" animBg="1"/>
      <p:bldP spid="27" grpId="0"/>
      <p:bldP spid="28" grpId="0"/>
      <p:bldP spid="29" grpId="0" animBg="1"/>
      <p:bldP spid="30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68F259-A6D1-CDF7-51D1-7784737EC1E8}"/>
              </a:ext>
            </a:extLst>
          </p:cNvPr>
          <p:cNvSpPr txBox="1"/>
          <p:nvPr/>
        </p:nvSpPr>
        <p:spPr>
          <a:xfrm>
            <a:off x="1234487" y="4967076"/>
            <a:ext cx="6696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115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ОТВЕТЫ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3829" y="2564904"/>
            <a:ext cx="8103315" cy="1697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 подготовке конкурсной документации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для участия в конкурсном отборе </a:t>
            </a:r>
          </a:p>
          <a:p>
            <a:pPr marL="3429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общественных проектов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7273" y="-11507"/>
            <a:ext cx="75364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</a:rPr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1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2955"/>
            <a:ext cx="86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УСТАВ </a:t>
            </a:r>
          </a:p>
          <a:p>
            <a:pPr algn="ctr"/>
            <a:r>
              <a:rPr lang="ru-RU" sz="4000" dirty="0"/>
              <a:t>МУНИЦИПАЛЬНОГО ОБРАЗОВАНИЯ</a:t>
            </a:r>
            <a:endParaRPr lang="ru-RU" sz="10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01A616A3-DE6E-4751-97B7-84917E8E4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156686"/>
              </p:ext>
            </p:extLst>
          </p:nvPr>
        </p:nvGraphicFramePr>
        <p:xfrm>
          <a:off x="-154740" y="1484784"/>
          <a:ext cx="9047220" cy="495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 descr="Company"/>
          <p:cNvSpPr>
            <a:spLocks noChangeAspect="1" noChangeArrowheads="1"/>
          </p:cNvSpPr>
          <p:nvPr/>
        </p:nvSpPr>
        <p:spPr bwMode="auto">
          <a:xfrm>
            <a:off x="1304219" y="311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86" y="251933"/>
            <a:ext cx="10297144" cy="6335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3186" y="133320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1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1568" y="1979531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2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75359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3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614121"/>
            <a:ext cx="5472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обсуждения вопросов местного значения, … </a:t>
            </a:r>
            <a:r>
              <a:rPr lang="ru-RU" sz="2000" b="1" u="sng" dirty="0"/>
              <a:t>на части территории </a:t>
            </a:r>
            <a:r>
              <a:rPr lang="ru-RU" sz="2000" dirty="0"/>
              <a:t>поселения могут проводиться собрания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93232" y="2248835"/>
            <a:ext cx="42911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Собрание граждан </a:t>
            </a:r>
          </a:p>
          <a:p>
            <a:r>
              <a:rPr lang="ru-RU" sz="2000" b="1" u="sng" dirty="0"/>
              <a:t>проводится по инициативе</a:t>
            </a:r>
            <a:r>
              <a:rPr lang="ru-RU" sz="2000" dirty="0"/>
              <a:t> </a:t>
            </a:r>
          </a:p>
          <a:p>
            <a:r>
              <a:rPr lang="ru-RU" sz="2000" dirty="0"/>
              <a:t>граждан, Собрания представителей, </a:t>
            </a:r>
          </a:p>
          <a:p>
            <a:r>
              <a:rPr lang="ru-RU" sz="2000" b="1" u="sng" dirty="0"/>
              <a:t>Главы поселения</a:t>
            </a:r>
            <a:r>
              <a:rPr lang="ru-RU" sz="2000" dirty="0"/>
              <a:t>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87" y="2500475"/>
            <a:ext cx="2671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Статья № __. </a:t>
            </a:r>
          </a:p>
          <a:p>
            <a:r>
              <a:rPr lang="ru-RU" sz="2400" b="1" dirty="0"/>
              <a:t>Собрание </a:t>
            </a:r>
          </a:p>
          <a:p>
            <a:r>
              <a:rPr lang="ru-RU" sz="2400" b="1" dirty="0"/>
              <a:t>граждан: </a:t>
            </a:r>
          </a:p>
          <a:p>
            <a:r>
              <a:rPr lang="ru-RU" sz="2400" b="1" dirty="0"/>
              <a:t>общие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9716" y="4077072"/>
            <a:ext cx="2902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Собрание граждан, …</a:t>
            </a:r>
          </a:p>
          <a:p>
            <a:r>
              <a:rPr lang="ru-RU" b="1" u="sng" dirty="0"/>
              <a:t>назначается </a:t>
            </a:r>
          </a:p>
          <a:p>
            <a:r>
              <a:rPr lang="ru-RU" dirty="0"/>
              <a:t>Собранием представителей или </a:t>
            </a:r>
            <a:r>
              <a:rPr lang="ru-RU" b="1" u="sng" dirty="0"/>
              <a:t>Главой</a:t>
            </a:r>
            <a:endParaRPr lang="ru-RU" dirty="0"/>
          </a:p>
        </p:txBody>
      </p:sp>
      <p:pic>
        <p:nvPicPr>
          <p:cNvPr id="2064" name="Picture 16" descr="общение, управление человеческими ресурсами , рекла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96563" x2="12556" y2="96563"/>
                        <a14:foregroundMark x1="18111" y1="96094" x2="18111" y2="96094"/>
                        <a14:foregroundMark x1="80889" y1="96563" x2="80889" y2="96563"/>
                        <a14:foregroundMark x1="94111" y1="79844" x2="94111" y2="79844"/>
                        <a14:foregroundMark x1="90111" y1="96719" x2="90111" y2="96719"/>
                        <a14:foregroundMark x1="68556" y1="17813" x2="68556" y2="17813"/>
                        <a14:foregroundMark x1="15667" y1="48906" x2="15667" y2="48906"/>
                        <a14:foregroundMark x1="11111" y1="32188" x2="11111" y2="32188"/>
                        <a14:foregroundMark x1="86667" y1="97344" x2="86667" y2="97344"/>
                        <a14:foregroundMark x1="7778" y1="23750" x2="3667" y2="16094"/>
                        <a14:foregroundMark x1="15222" y1="5938" x2="6333" y2="19844"/>
                        <a14:foregroundMark x1="10889" y1="5625" x2="9333" y2="34844"/>
                        <a14:foregroundMark x1="14444" y1="39375" x2="1556" y2="21094"/>
                        <a14:foregroundMark x1="11444" y1="3125" x2="21000" y2="2188"/>
                        <a14:foregroundMark x1="66444" y1="28594" x2="64333" y2="19844"/>
                        <a14:foregroundMark x1="67889" y1="14844" x2="79222" y2="1719"/>
                        <a14:foregroundMark x1="80222" y1="3125" x2="90889" y2="15000"/>
                        <a14:foregroundMark x1="92556" y1="17031" x2="93111" y2="30469"/>
                        <a14:foregroundMark x1="72778" y1="39844" x2="70333" y2="37031"/>
                        <a14:foregroundMark x1="83889" y1="97344" x2="94889" y2="96719"/>
                        <a14:foregroundMark x1="78889" y1="95625" x2="76778" y2="96094"/>
                        <a14:foregroundMark x1="26444" y1="96406" x2="10333" y2="96094"/>
                        <a14:foregroundMark x1="6000" y1="96563" x2="6778" y2="96563"/>
                        <a14:foregroundMark x1="71000" y1="13438" x2="78222" y2="18125"/>
                        <a14:foregroundMark x1="5222" y1="50625" x2="14000" y2="43125"/>
                        <a14:foregroundMark x1="14889" y1="43281" x2="21333" y2="53438"/>
                        <a14:foregroundMark x1="27333" y1="43750" x2="27667" y2="48281"/>
                        <a14:foregroundMark x1="29889" y1="43125" x2="38889" y2="36563"/>
                        <a14:foregroundMark x1="24000" y1="98281" x2="24000" y2="98281"/>
                        <a14:foregroundMark x1="26667" y1="97500" x2="26667" y2="97500"/>
                        <a14:foregroundMark x1="27778" y1="96875" x2="26778" y2="95938"/>
                        <a14:foregroundMark x1="26111" y1="94688" x2="26111" y2="94688"/>
                        <a14:foregroundMark x1="24667" y1="94531" x2="24667" y2="94531"/>
                        <a14:foregroundMark x1="14222" y1="98906" x2="14222" y2="98906"/>
                        <a14:foregroundMark x1="11667" y1="98906" x2="8778" y2="98906"/>
                        <a14:foregroundMark x1="75889" y1="97344" x2="75889" y2="97344"/>
                        <a14:foregroundMark x1="74111" y1="96875" x2="74111" y2="96875"/>
                        <a14:foregroundMark x1="73333" y1="96719" x2="73333" y2="96719"/>
                        <a14:foregroundMark x1="96222" y1="96719" x2="96222" y2="96719"/>
                        <a14:backgroundMark x1="2444" y1="3750" x2="2444" y2="3750"/>
                        <a14:backgroundMark x1="39889" y1="2969" x2="39889" y2="2969"/>
                        <a14:backgroundMark x1="35222" y1="7656" x2="35222" y2="7656"/>
                        <a14:backgroundMark x1="31889" y1="4844" x2="36111" y2="12344"/>
                        <a14:backgroundMark x1="35333" y1="25938" x2="34111" y2="30000"/>
                        <a14:backgroundMark x1="33778" y1="34688" x2="32667" y2="37813"/>
                        <a14:backgroundMark x1="1889" y1="36875" x2="1889" y2="43438"/>
                        <a14:backgroundMark x1="6556" y1="57813" x2="4556" y2="73438"/>
                        <a14:backgroundMark x1="17556" y1="73281" x2="16556" y2="80000"/>
                        <a14:backgroundMark x1="19222" y1="99531" x2="19222" y2="99531"/>
                        <a14:backgroundMark x1="15778" y1="99531" x2="15778" y2="99531"/>
                        <a14:backgroundMark x1="69667" y1="42344" x2="69667" y2="42344"/>
                        <a14:backgroundMark x1="87222" y1="781" x2="94889" y2="5781"/>
                        <a14:backgroundMark x1="96444" y1="32656" x2="96556" y2="66094"/>
                        <a14:backgroundMark x1="87556" y1="51875" x2="87556" y2="51875"/>
                        <a14:backgroundMark x1="82333" y1="76719" x2="90444" y2="88906"/>
                        <a14:backgroundMark x1="86444" y1="54844" x2="86444" y2="54844"/>
                        <a14:backgroundMark x1="88778" y1="59688" x2="88778" y2="59688"/>
                        <a14:backgroundMark x1="27667" y1="40156" x2="27667" y2="40156"/>
                        <a14:backgroundMark x1="26889" y1="40781" x2="26889" y2="40781"/>
                        <a14:backgroundMark x1="26222" y1="40938" x2="26222" y2="40938"/>
                        <a14:backgroundMark x1="13333" y1="41250" x2="13333" y2="41250"/>
                        <a14:backgroundMark x1="12222" y1="46406" x2="12222" y2="46406"/>
                        <a14:backgroundMark x1="2444" y1="51250" x2="2444" y2="51250"/>
                        <a14:backgroundMark x1="333" y1="53438" x2="333" y2="53438"/>
                        <a14:backgroundMark x1="5444" y1="98906" x2="5444" y2="98906"/>
                        <a14:backgroundMark x1="9444" y1="99531" x2="9444" y2="99531"/>
                        <a14:backgroundMark x1="11444" y1="99531" x2="11444" y2="99531"/>
                        <a14:backgroundMark x1="99222" y1="98594" x2="99222" y2="98594"/>
                        <a14:backgroundMark x1="76111" y1="99219" x2="80111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2" y="4279862"/>
            <a:ext cx="3528392" cy="25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4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 descr="Company"/>
          <p:cNvSpPr>
            <a:spLocks noChangeAspect="1" noChangeArrowheads="1"/>
          </p:cNvSpPr>
          <p:nvPr/>
        </p:nvSpPr>
        <p:spPr bwMode="auto">
          <a:xfrm>
            <a:off x="1304219" y="311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86" y="251933"/>
            <a:ext cx="10297144" cy="6335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3186" y="133320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4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1568" y="1979531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5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375359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i="0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2"/>
                  </a:fgClr>
                  <a:bgClr>
                    <a:schemeClr val="bg1"/>
                  </a:bgClr>
                </a:pattFill>
              </a:rPr>
              <a:t>6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4851" y="468866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собрании граждан </a:t>
            </a:r>
            <a:r>
              <a:rPr lang="ru-RU" sz="2000" b="1" u="sng" dirty="0"/>
              <a:t>имеют право участвовать </a:t>
            </a:r>
            <a:r>
              <a:rPr lang="ru-RU" sz="2000" dirty="0"/>
              <a:t>граждане, достигшие 16 </a:t>
            </a:r>
            <a:r>
              <a:rPr lang="ru-RU" sz="1400" i="1" u="sng" dirty="0"/>
              <a:t>(или 18)</a:t>
            </a:r>
            <a:r>
              <a:rPr lang="ru-RU" sz="1400" i="1" dirty="0"/>
              <a:t> </a:t>
            </a:r>
            <a:r>
              <a:rPr lang="ru-RU" sz="2000" dirty="0"/>
              <a:t>лет </a:t>
            </a:r>
          </a:p>
          <a:p>
            <a:r>
              <a:rPr lang="ru-RU" sz="2000" dirty="0"/>
              <a:t>и </a:t>
            </a:r>
            <a:r>
              <a:rPr lang="ru-RU" sz="2000" b="1" u="sng" dirty="0"/>
              <a:t>проживающие на части территории</a:t>
            </a:r>
            <a:r>
              <a:rPr lang="ru-RU" sz="2000" dirty="0"/>
              <a:t>, </a:t>
            </a:r>
          </a:p>
          <a:p>
            <a:r>
              <a:rPr lang="ru-RU" sz="2000" b="1" u="sng" dirty="0"/>
              <a:t>в пределах которой</a:t>
            </a:r>
            <a:r>
              <a:rPr lang="ru-RU" sz="2000" dirty="0"/>
              <a:t> проводится собрание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93232" y="2248835"/>
            <a:ext cx="5011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Собрание </a:t>
            </a:r>
            <a:r>
              <a:rPr lang="ru-RU" sz="2000" b="1" u="sng" dirty="0"/>
              <a:t>считается правомочным</a:t>
            </a:r>
            <a:r>
              <a:rPr lang="ru-RU" sz="2000" dirty="0"/>
              <a:t>, </a:t>
            </a:r>
          </a:p>
          <a:p>
            <a:r>
              <a:rPr lang="ru-RU" sz="2000" dirty="0"/>
              <a:t>если в нем приняло участие </a:t>
            </a:r>
          </a:p>
          <a:p>
            <a:r>
              <a:rPr lang="ru-RU" sz="2000" b="1" u="sng" dirty="0"/>
              <a:t>более трети </a:t>
            </a:r>
            <a:r>
              <a:rPr lang="ru-RU" sz="1400" i="1" u="sng" dirty="0"/>
              <a:t>(или не менее ___%) </a:t>
            </a:r>
            <a:r>
              <a:rPr lang="ru-RU" sz="2000" dirty="0"/>
              <a:t>из числа граждан, </a:t>
            </a:r>
            <a:r>
              <a:rPr lang="ru-RU" sz="2000" b="1" u="sng" dirty="0"/>
              <a:t>имеющих право на участие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66395" y="3419493"/>
            <a:ext cx="309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Статья № __. </a:t>
            </a:r>
          </a:p>
          <a:p>
            <a:r>
              <a:rPr lang="ru-RU" sz="2400" b="1" dirty="0"/>
              <a:t>Собрание граждан: общие положения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5633" y="4084457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Порядок назначения </a:t>
            </a:r>
          </a:p>
          <a:p>
            <a:r>
              <a:rPr lang="ru-RU" b="1" u="sng" dirty="0"/>
              <a:t>и проведения </a:t>
            </a:r>
            <a:r>
              <a:rPr lang="ru-RU" dirty="0"/>
              <a:t>собраний </a:t>
            </a:r>
          </a:p>
          <a:p>
            <a:r>
              <a:rPr lang="ru-RU" dirty="0"/>
              <a:t>определяются </a:t>
            </a:r>
            <a:r>
              <a:rPr lang="ru-RU" u="sng" dirty="0"/>
              <a:t>решением </a:t>
            </a:r>
          </a:p>
          <a:p>
            <a:r>
              <a:rPr lang="ru-RU" u="sng" dirty="0"/>
              <a:t>Собрания Представителей</a:t>
            </a:r>
            <a:endParaRPr lang="ru-RU" dirty="0"/>
          </a:p>
        </p:txBody>
      </p:sp>
      <p:pic>
        <p:nvPicPr>
          <p:cNvPr id="4098" name="Picture 2" descr="Illustration for Yandex.Practicum on Beh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0" r="97536">
                        <a14:foregroundMark x1="19500" y1="55302" x2="19500" y2="55302"/>
                        <a14:foregroundMark x1="28500" y1="31175" x2="28500" y2="31175"/>
                        <a14:foregroundMark x1="29000" y1="41841" x2="29000" y2="41841"/>
                        <a14:foregroundMark x1="33786" y1="58095" x2="33786" y2="58095"/>
                        <a14:foregroundMark x1="35536" y1="77841" x2="35536" y2="77841"/>
                        <a14:foregroundMark x1="26893" y1="70032" x2="26893" y2="70032"/>
                        <a14:foregroundMark x1="33607" y1="69714" x2="76571" y2="68762"/>
                        <a14:foregroundMark x1="59679" y1="46857" x2="60893" y2="91619"/>
                        <a14:foregroundMark x1="85750" y1="92889" x2="58786" y2="33079"/>
                        <a14:foregroundMark x1="75357" y1="38730" x2="77107" y2="59365"/>
                        <a14:foregroundMark x1="73571" y1="87238" x2="43464" y2="84762"/>
                        <a14:foregroundMark x1="44857" y1="93206" x2="17036" y2="90730"/>
                        <a14:foregroundMark x1="43286" y1="90413" x2="31464" y2="76317"/>
                        <a14:foregroundMark x1="31464" y1="62794" x2="6286" y2="72825"/>
                        <a14:foregroundMark x1="28143" y1="80698" x2="32893" y2="83492"/>
                        <a14:foregroundMark x1="21250" y1="50603" x2="30786" y2="34032"/>
                        <a14:foregroundMark x1="33786" y1="39937" x2="33786" y2="39937"/>
                        <a14:foregroundMark x1="52107" y1="61587" x2="52107" y2="61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9983"/>
            <a:ext cx="4495404" cy="25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3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3801</Words>
  <Application>Microsoft Office PowerPoint</Application>
  <PresentationFormat>Экран (4:3)</PresentationFormat>
  <Paragraphs>1082</Paragraphs>
  <Slides>69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Гробер Ева Михайловна</dc:creator>
  <cp:lastModifiedBy>Бодрова Ева Михайловна</cp:lastModifiedBy>
  <cp:revision>1016</cp:revision>
  <cp:lastPrinted>2024-08-03T09:55:58Z</cp:lastPrinted>
  <dcterms:created xsi:type="dcterms:W3CDTF">2020-03-10T06:30:36Z</dcterms:created>
  <dcterms:modified xsi:type="dcterms:W3CDTF">2024-08-12T12:34:49Z</dcterms:modified>
</cp:coreProperties>
</file>